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2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6" d="100"/>
          <a:sy n="126" d="100"/>
        </p:scale>
        <p:origin x="-128" y="-1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3591992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60336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382358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146668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148781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231627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402521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48864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93339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400597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53546B-4E08-0542-8E2C-59B396DFE8D7}" type="datetimeFigureOut">
              <a:rPr kumimoji="1" lang="ja-JP" altLang="en-US" smtClean="0"/>
              <a:t>2014/09/22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23120127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3546B-4E08-0542-8E2C-59B396DFE8D7}" type="datetimeFigureOut">
              <a:rPr kumimoji="1" lang="ja-JP" altLang="en-US" smtClean="0"/>
              <a:t>2014/09/22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0E2F8D-3AAB-9D4E-9220-B0224D90F3B6}" type="slidenum">
              <a:rPr kumimoji="1" lang="ja-JP" altLang="en-US" smtClean="0"/>
              <a:t>‹#›</a:t>
            </a:fld>
            <a:endParaRPr kumimoji="1" lang="ja-JP" altLang="en-US"/>
          </a:p>
        </p:txBody>
      </p:sp>
    </p:spTree>
    <p:extLst>
      <p:ext uri="{BB962C8B-B14F-4D97-AF65-F5344CB8AC3E}">
        <p14:creationId xmlns:p14="http://schemas.microsoft.com/office/powerpoint/2010/main" val="1082957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66964"/>
          </a:xfrm>
        </p:spPr>
        <p:txBody>
          <a:bodyPr>
            <a:noAutofit/>
          </a:bodyPr>
          <a:lstStyle/>
          <a:p>
            <a:pPr algn="l"/>
            <a:r>
              <a:rPr lang="en-US" altLang="ja-JP" sz="2800" dirty="0"/>
              <a:t>Raymond Baker </a:t>
            </a:r>
            <a:r>
              <a:rPr lang="ja-JP" altLang="ja-JP" sz="2800" dirty="0"/>
              <a:t>（レイモンド・ベーカ？）</a:t>
            </a:r>
            <a:br>
              <a:rPr lang="ja-JP" altLang="ja-JP" sz="2800" dirty="0"/>
            </a:br>
            <a:r>
              <a:rPr lang="en-US" altLang="ja-JP" sz="2800" dirty="0" smtClean="0"/>
              <a:t>	</a:t>
            </a:r>
            <a:r>
              <a:rPr lang="ja-JP" altLang="ja-JP" sz="2800" dirty="0" smtClean="0"/>
              <a:t>ハーバード</a:t>
            </a:r>
            <a:r>
              <a:rPr lang="ja-JP" altLang="ja-JP" sz="2800" dirty="0"/>
              <a:t>大</a:t>
            </a:r>
            <a:r>
              <a:rPr lang="ja-JP" altLang="en-US" sz="2800" dirty="0"/>
              <a:t>卒</a:t>
            </a:r>
            <a:r>
              <a:rPr lang="ja-JP" altLang="ja-JP" sz="2800" dirty="0"/>
              <a:t/>
            </a:r>
            <a:br>
              <a:rPr lang="ja-JP" altLang="ja-JP" sz="2800" dirty="0"/>
            </a:br>
            <a:r>
              <a:rPr lang="en-US" altLang="ja-JP" sz="2800" dirty="0" smtClean="0"/>
              <a:t>	1961</a:t>
            </a:r>
            <a:r>
              <a:rPr lang="ja-JP" altLang="ja-JP" sz="2800" dirty="0"/>
              <a:t>年にナイジェリアへ</a:t>
            </a:r>
            <a:br>
              <a:rPr lang="ja-JP" altLang="ja-JP" sz="2800" dirty="0"/>
            </a:br>
            <a:r>
              <a:rPr lang="en-US" altLang="ja-JP" sz="2800" dirty="0" smtClean="0"/>
              <a:t>	</a:t>
            </a:r>
            <a:r>
              <a:rPr lang="ja-JP" altLang="ja-JP" sz="2800" dirty="0" smtClean="0"/>
              <a:t>会社</a:t>
            </a:r>
            <a:r>
              <a:rPr lang="ja-JP" altLang="ja-JP" sz="2800" dirty="0"/>
              <a:t>の</a:t>
            </a:r>
            <a:r>
              <a:rPr lang="en-US" altLang="ja-JP" sz="2800" dirty="0"/>
              <a:t>CEO</a:t>
            </a:r>
            <a:r>
              <a:rPr lang="ja-JP" altLang="ja-JP" sz="2800" dirty="0"/>
              <a:t/>
            </a:r>
            <a:br>
              <a:rPr lang="ja-JP" altLang="ja-JP" sz="2800" dirty="0"/>
            </a:br>
            <a:r>
              <a:rPr lang="en-US" altLang="ja-JP" sz="2800" dirty="0" smtClean="0"/>
              <a:t>	</a:t>
            </a:r>
            <a:r>
              <a:rPr lang="ja-JP" altLang="ja-JP" sz="2800" dirty="0" smtClean="0"/>
              <a:t>別</a:t>
            </a:r>
            <a:r>
              <a:rPr lang="ja-JP" altLang="ja-JP" sz="2800" dirty="0"/>
              <a:t>の会社</a:t>
            </a:r>
            <a:r>
              <a:rPr lang="ja-JP" altLang="ja-JP" sz="2800" dirty="0" smtClean="0"/>
              <a:t>のイギリス人</a:t>
            </a:r>
            <a:r>
              <a:rPr lang="en-US" altLang="ja-JP" sz="2800" dirty="0" smtClean="0"/>
              <a:t>CEO</a:t>
            </a:r>
            <a:r>
              <a:rPr lang="ja-JP" altLang="ja-JP" sz="2800" dirty="0"/>
              <a:t>に聞いた</a:t>
            </a:r>
            <a:br>
              <a:rPr lang="ja-JP" altLang="ja-JP" sz="2800" dirty="0"/>
            </a:br>
            <a:r>
              <a:rPr lang="en-US" altLang="ja-JP" sz="2800" dirty="0" smtClean="0"/>
              <a:t>	</a:t>
            </a:r>
            <a:r>
              <a:rPr lang="ja-JP" altLang="ja-JP" sz="2800" dirty="0" smtClean="0"/>
              <a:t>「</a:t>
            </a:r>
            <a:r>
              <a:rPr lang="ja-JP" altLang="ja-JP" sz="2800" dirty="0"/>
              <a:t>価格はどういう風に設定するか」</a:t>
            </a:r>
            <a:br>
              <a:rPr lang="ja-JP" altLang="ja-JP" sz="2800" dirty="0"/>
            </a:br>
            <a:r>
              <a:rPr lang="en-US" altLang="ja-JP" sz="2800" dirty="0" smtClean="0"/>
              <a:t>	</a:t>
            </a:r>
            <a:r>
              <a:rPr lang="ja-JP" altLang="ja-JP" sz="2800" dirty="0" smtClean="0"/>
              <a:t>「</a:t>
            </a:r>
            <a:r>
              <a:rPr lang="ja-JP" altLang="ja-JP" sz="2800" dirty="0"/>
              <a:t>価格？価格は問題ない。利益を上げようと思っていない。」</a:t>
            </a:r>
            <a:br>
              <a:rPr lang="ja-JP" altLang="ja-JP" sz="2800" dirty="0"/>
            </a:br>
            <a:r>
              <a:rPr lang="en-US" altLang="ja-JP" sz="2800" dirty="0" smtClean="0"/>
              <a:t>	</a:t>
            </a:r>
            <a:r>
              <a:rPr lang="ja-JP" altLang="en-US" sz="2800" dirty="0" smtClean="0"/>
              <a:t>ベーカさんは</a:t>
            </a:r>
            <a:r>
              <a:rPr lang="ja-JP" altLang="ja-JP" sz="2800" dirty="0" smtClean="0"/>
              <a:t>驚いた</a:t>
            </a:r>
            <a:r>
              <a:rPr lang="ja-JP" altLang="ja-JP" sz="2800" dirty="0"/>
              <a:t>。</a:t>
            </a:r>
            <a:br>
              <a:rPr lang="ja-JP" altLang="ja-JP" sz="2800" dirty="0"/>
            </a:br>
            <a:r>
              <a:rPr lang="en-US" altLang="ja-JP" sz="2800" dirty="0" smtClean="0"/>
              <a:t>	</a:t>
            </a:r>
            <a:r>
              <a:rPr lang="ja-JP" altLang="ja-JP" sz="2800" b="1" dirty="0" smtClean="0">
                <a:solidFill>
                  <a:srgbClr val="FF026E"/>
                </a:solidFill>
              </a:rPr>
              <a:t>移転</a:t>
            </a:r>
            <a:r>
              <a:rPr lang="ja-JP" altLang="ja-JP" sz="2800" b="1" dirty="0">
                <a:solidFill>
                  <a:srgbClr val="FF026E"/>
                </a:solidFill>
              </a:rPr>
              <a:t>価格</a:t>
            </a:r>
            <a:r>
              <a:rPr lang="ja-JP" altLang="ja-JP" sz="2800" dirty="0"/>
              <a:t>（企業グループ内の取引価格）のこと。</a:t>
            </a:r>
            <a:br>
              <a:rPr lang="ja-JP" altLang="ja-JP" sz="2800" dirty="0"/>
            </a:br>
            <a:r>
              <a:rPr lang="en-US" altLang="ja-JP" sz="2800" dirty="0" smtClean="0"/>
              <a:t>	</a:t>
            </a:r>
            <a:r>
              <a:rPr lang="ja-JP" altLang="ja-JP" sz="2800" dirty="0" smtClean="0"/>
              <a:t>今</a:t>
            </a:r>
            <a:r>
              <a:rPr lang="ja-JP" altLang="ja-JP" sz="2800" dirty="0"/>
              <a:t>、</a:t>
            </a:r>
            <a:r>
              <a:rPr lang="en-US" altLang="ja-JP" sz="2800" dirty="0"/>
              <a:t>NGO</a:t>
            </a:r>
            <a:r>
              <a:rPr lang="ja-JP" altLang="ja-JP" sz="2800" dirty="0"/>
              <a:t>グローバル・ファイナンシャル・インテグリティ（国際的に資金の不正な動きを調査し透明性を高めるために活動している）で働く。</a:t>
            </a:r>
            <a:br>
              <a:rPr lang="ja-JP" altLang="ja-JP" sz="2800" dirty="0"/>
            </a:br>
            <a:endParaRPr kumimoji="1" lang="ja-JP" altLang="en-US" sz="2800" dirty="0"/>
          </a:p>
        </p:txBody>
      </p:sp>
    </p:spTree>
    <p:extLst>
      <p:ext uri="{BB962C8B-B14F-4D97-AF65-F5344CB8AC3E}">
        <p14:creationId xmlns:p14="http://schemas.microsoft.com/office/powerpoint/2010/main" val="2758146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302247"/>
          </a:xfrm>
        </p:spPr>
        <p:txBody>
          <a:bodyPr>
            <a:normAutofit/>
          </a:bodyPr>
          <a:lstStyle/>
          <a:p>
            <a:pPr algn="l">
              <a:lnSpc>
                <a:spcPct val="150000"/>
              </a:lnSpc>
            </a:pPr>
            <a:r>
              <a:rPr lang="en-US" altLang="ja-JP" sz="4000" dirty="0">
                <a:latin typeface="ヒラギノ明朝 ProN W3"/>
                <a:ea typeface="ヒラギノ明朝 ProN W3"/>
                <a:cs typeface="ヒラギノ明朝 ProN W3"/>
              </a:rPr>
              <a:t>2010</a:t>
            </a:r>
            <a:r>
              <a:rPr lang="ja-JP" altLang="ja-JP" sz="4000" dirty="0">
                <a:latin typeface="ヒラギノ明朝 ProN W3"/>
                <a:ea typeface="ヒラギノ明朝 ProN W3"/>
                <a:cs typeface="ヒラギノ明朝 ProN W3"/>
              </a:rPr>
              <a:t>年</a:t>
            </a:r>
            <a:r>
              <a:rPr lang="ja-JP" altLang="ja-JP" sz="4000" dirty="0" smtClean="0">
                <a:latin typeface="ヒラギノ明朝 ProN W3"/>
                <a:ea typeface="ヒラギノ明朝 ProN W3"/>
                <a:cs typeface="ヒラギノ明朝 ProN W3"/>
              </a:rPr>
              <a:t>：</a:t>
            </a:r>
            <a:r>
              <a:rPr lang="en-US" altLang="ja-JP" sz="4000" dirty="0" smtClean="0">
                <a:latin typeface="ヒラギノ明朝 ProN W3"/>
                <a:ea typeface="ヒラギノ明朝 ProN W3"/>
                <a:cs typeface="ヒラギノ明朝 ProN W3"/>
              </a:rPr>
              <a:t/>
            </a:r>
            <a:br>
              <a:rPr lang="en-US" altLang="ja-JP" sz="4000" dirty="0" smtClean="0">
                <a:latin typeface="ヒラギノ明朝 ProN W3"/>
                <a:ea typeface="ヒラギノ明朝 ProN W3"/>
                <a:cs typeface="ヒラギノ明朝 ProN W3"/>
              </a:rPr>
            </a:br>
            <a:r>
              <a:rPr lang="ja-JP" altLang="ja-JP" sz="4000" dirty="0" smtClean="0">
                <a:latin typeface="ヒラギノ明朝 ProN W3"/>
                <a:ea typeface="ヒラギノ明朝 ProN W3"/>
                <a:cs typeface="ヒラギノ明朝 ProN W3"/>
              </a:rPr>
              <a:t>発展</a:t>
            </a:r>
            <a:r>
              <a:rPr lang="ja-JP" altLang="ja-JP" sz="4000" dirty="0">
                <a:latin typeface="ヒラギノ明朝 ProN W3"/>
                <a:ea typeface="ヒラギノ明朝 ProN W3"/>
                <a:cs typeface="ヒラギノ明朝 ProN W3"/>
              </a:rPr>
              <a:t>途上国</a:t>
            </a:r>
            <a:r>
              <a:rPr lang="ja-JP" altLang="ja-JP" sz="3600" dirty="0">
                <a:latin typeface="ヒラギノ明朝 ProN W3"/>
                <a:ea typeface="ヒラギノ明朝 ProN W3"/>
                <a:cs typeface="ヒラギノ明朝 ProN W3"/>
              </a:rPr>
              <a:t>（アフリカだけでなく</a:t>
            </a:r>
            <a:r>
              <a:rPr lang="ja-JP" altLang="ja-JP" sz="3600" dirty="0" smtClean="0">
                <a:latin typeface="ヒラギノ明朝 ProN W3"/>
                <a:ea typeface="ヒラギノ明朝 ProN W3"/>
                <a:cs typeface="ヒラギノ明朝 ProN W3"/>
              </a:rPr>
              <a:t>）</a:t>
            </a:r>
            <a:r>
              <a:rPr lang="en-US" altLang="ja-JP" sz="3600" dirty="0" smtClean="0">
                <a:latin typeface="ヒラギノ明朝 ProN W3"/>
                <a:ea typeface="ヒラギノ明朝 ProN W3"/>
                <a:cs typeface="ヒラギノ明朝 ProN W3"/>
              </a:rPr>
              <a:t/>
            </a:r>
            <a:br>
              <a:rPr lang="en-US" altLang="ja-JP" sz="3600" dirty="0" smtClean="0">
                <a:latin typeface="ヒラギノ明朝 ProN W3"/>
                <a:ea typeface="ヒラギノ明朝 ProN W3"/>
                <a:cs typeface="ヒラギノ明朝 ProN W3"/>
              </a:rPr>
            </a:br>
            <a:r>
              <a:rPr lang="ja-JP" altLang="ja-JP" sz="4000" dirty="0" smtClean="0">
                <a:latin typeface="ヒラギノ明朝 ProN W3"/>
                <a:ea typeface="ヒラギノ明朝 ProN W3"/>
                <a:cs typeface="ヒラギノ明朝 ProN W3"/>
              </a:rPr>
              <a:t>違法</a:t>
            </a:r>
            <a:r>
              <a:rPr lang="ja-JP" altLang="ja-JP" sz="4000" dirty="0">
                <a:latin typeface="ヒラギノ明朝 ProN W3"/>
                <a:ea typeface="ヒラギノ明朝 ProN W3"/>
                <a:cs typeface="ヒラギノ明朝 ProN W3"/>
              </a:rPr>
              <a:t>な資金の流れによって</a:t>
            </a:r>
            <a:br>
              <a:rPr lang="ja-JP" altLang="ja-JP" sz="4000" dirty="0">
                <a:latin typeface="ヒラギノ明朝 ProN W3"/>
                <a:ea typeface="ヒラギノ明朝 ProN W3"/>
                <a:cs typeface="ヒラギノ明朝 ProN W3"/>
              </a:rPr>
            </a:br>
            <a:r>
              <a:rPr lang="en-US" altLang="ja-JP" sz="4000" dirty="0">
                <a:latin typeface="ヒラギノ明朝 ProN W3"/>
                <a:ea typeface="ヒラギノ明朝 ProN W3"/>
                <a:cs typeface="ヒラギノ明朝 ProN W3"/>
              </a:rPr>
              <a:t>$8590,0000,0000</a:t>
            </a:r>
            <a:r>
              <a:rPr lang="ja-JP" altLang="ja-JP" sz="4000" dirty="0">
                <a:latin typeface="ヒラギノ明朝 ProN W3"/>
                <a:ea typeface="ヒラギノ明朝 ProN W3"/>
                <a:cs typeface="ヒラギノ明朝 ProN W3"/>
              </a:rPr>
              <a:t>をなくした。</a:t>
            </a:r>
            <a:br>
              <a:rPr lang="ja-JP" altLang="ja-JP" sz="4000" dirty="0">
                <a:latin typeface="ヒラギノ明朝 ProN W3"/>
                <a:ea typeface="ヒラギノ明朝 ProN W3"/>
                <a:cs typeface="ヒラギノ明朝 ProN W3"/>
              </a:rPr>
            </a:br>
            <a:endParaRPr kumimoji="1" lang="ja-JP" altLang="en-US" sz="4000" dirty="0">
              <a:latin typeface="ヒラギノ明朝 ProN W3"/>
              <a:ea typeface="ヒラギノ明朝 ProN W3"/>
              <a:cs typeface="ヒラギノ明朝 ProN W3"/>
            </a:endParaRPr>
          </a:p>
        </p:txBody>
      </p:sp>
    </p:spTree>
    <p:extLst>
      <p:ext uri="{BB962C8B-B14F-4D97-AF65-F5344CB8AC3E}">
        <p14:creationId xmlns:p14="http://schemas.microsoft.com/office/powerpoint/2010/main" val="2930536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18426"/>
          </a:xfrm>
        </p:spPr>
        <p:txBody>
          <a:bodyPr>
            <a:normAutofit/>
          </a:bodyPr>
          <a:lstStyle/>
          <a:p>
            <a:pPr algn="l">
              <a:lnSpc>
                <a:spcPct val="150000"/>
              </a:lnSpc>
            </a:pPr>
            <a:r>
              <a:rPr lang="ja-JP" altLang="ja-JP" dirty="0"/>
              <a:t>この</a:t>
            </a:r>
            <a:r>
              <a:rPr lang="en-US" altLang="ja-JP" dirty="0"/>
              <a:t>30</a:t>
            </a:r>
            <a:r>
              <a:rPr lang="ja-JP" altLang="ja-JP" dirty="0" smtClean="0"/>
              <a:t>年間アフリカは</a:t>
            </a:r>
            <a:r>
              <a:rPr lang="en-US" altLang="ja-JP" dirty="0" smtClean="0"/>
              <a:t/>
            </a:r>
            <a:br>
              <a:rPr lang="en-US" altLang="ja-JP" dirty="0" smtClean="0"/>
            </a:br>
            <a:r>
              <a:rPr lang="ja-JP" altLang="ja-JP" dirty="0" smtClean="0"/>
              <a:t>〜＄</a:t>
            </a:r>
            <a:r>
              <a:rPr lang="ja-JP" altLang="ja-JP" dirty="0"/>
              <a:t>１兆をなくしただろう。</a:t>
            </a:r>
            <a:br>
              <a:rPr lang="ja-JP" altLang="ja-JP" dirty="0"/>
            </a:br>
            <a:endParaRPr kumimoji="1" lang="ja-JP" altLang="en-US" dirty="0"/>
          </a:p>
        </p:txBody>
      </p:sp>
    </p:spTree>
    <p:extLst>
      <p:ext uri="{BB962C8B-B14F-4D97-AF65-F5344CB8AC3E}">
        <p14:creationId xmlns:p14="http://schemas.microsoft.com/office/powerpoint/2010/main" val="2596379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26516"/>
          </a:xfrm>
        </p:spPr>
        <p:txBody>
          <a:bodyPr>
            <a:normAutofit/>
          </a:bodyPr>
          <a:lstStyle/>
          <a:p>
            <a:pPr algn="l"/>
            <a:r>
              <a:rPr lang="ja-JP" altLang="ja-JP" sz="4000" dirty="0" smtClean="0"/>
              <a:t>違法</a:t>
            </a:r>
            <a:r>
              <a:rPr lang="ja-JP" altLang="ja-JP" sz="4000" dirty="0"/>
              <a:t>な資金の流れ</a:t>
            </a:r>
            <a:r>
              <a:rPr lang="ja-JP" altLang="ja-JP" sz="4000" dirty="0" smtClean="0"/>
              <a:t>の一番</a:t>
            </a:r>
            <a:r>
              <a:rPr lang="ja-JP" altLang="ja-JP" sz="4000" dirty="0"/>
              <a:t>利用されている方法</a:t>
            </a:r>
            <a:r>
              <a:rPr lang="ja-JP" altLang="ja-JP" sz="4000" dirty="0" smtClean="0"/>
              <a:t>は</a:t>
            </a:r>
            <a:r>
              <a:rPr lang="en-US" altLang="ja-JP" sz="4000" dirty="0" smtClean="0"/>
              <a:t> </a:t>
            </a:r>
            <a:r>
              <a:rPr lang="en-US" altLang="ja-JP" sz="4000" b="1" dirty="0" err="1" smtClean="0">
                <a:solidFill>
                  <a:srgbClr val="0000FF"/>
                </a:solidFill>
              </a:rPr>
              <a:t>misinvoicing</a:t>
            </a:r>
            <a:r>
              <a:rPr lang="ja-JP" altLang="ja-JP" sz="4000" dirty="0"/>
              <a:t/>
            </a:r>
            <a:br>
              <a:rPr lang="ja-JP" altLang="ja-JP" sz="4000" dirty="0"/>
            </a:br>
            <a:r>
              <a:rPr lang="en-US" altLang="ja-JP" sz="4000" dirty="0" smtClean="0"/>
              <a:t/>
            </a:r>
            <a:br>
              <a:rPr lang="en-US" altLang="ja-JP" sz="4000" dirty="0" smtClean="0"/>
            </a:br>
            <a:r>
              <a:rPr lang="ja-JP" altLang="ja-JP" sz="4000" dirty="0" smtClean="0"/>
              <a:t>＝</a:t>
            </a:r>
            <a:r>
              <a:rPr lang="ja-JP" altLang="ja-JP" sz="4000" dirty="0"/>
              <a:t>送り状の数字を間違う、（意図的に間違う場合は）不正請求、不正計上、（場合によって、利益を少なく見せたい</a:t>
            </a:r>
            <a:r>
              <a:rPr lang="ja-JP" altLang="en-US" sz="4000" dirty="0"/>
              <a:t>時</a:t>
            </a:r>
            <a:r>
              <a:rPr lang="ja-JP" altLang="ja-JP" sz="4000" dirty="0"/>
              <a:t>は過少請求、費用を多く見せたい</a:t>
            </a:r>
            <a:r>
              <a:rPr lang="ja-JP" altLang="en-US" sz="4000" dirty="0"/>
              <a:t>時</a:t>
            </a:r>
            <a:r>
              <a:rPr lang="ja-JP" altLang="ja-JP" sz="4000" dirty="0"/>
              <a:t>は過剰請求など、両方がある）</a:t>
            </a:r>
            <a:br>
              <a:rPr lang="ja-JP" altLang="ja-JP" sz="4000" dirty="0"/>
            </a:br>
            <a:endParaRPr kumimoji="1" lang="ja-JP" altLang="en-US" sz="4000" dirty="0"/>
          </a:p>
        </p:txBody>
      </p:sp>
    </p:spTree>
    <p:extLst>
      <p:ext uri="{BB962C8B-B14F-4D97-AF65-F5344CB8AC3E}">
        <p14:creationId xmlns:p14="http://schemas.microsoft.com/office/powerpoint/2010/main" val="1710796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108095"/>
          </a:xfrm>
        </p:spPr>
        <p:txBody>
          <a:bodyPr>
            <a:normAutofit/>
          </a:bodyPr>
          <a:lstStyle/>
          <a:p>
            <a:pPr algn="l">
              <a:lnSpc>
                <a:spcPct val="140000"/>
              </a:lnSpc>
            </a:pPr>
            <a:r>
              <a:rPr lang="ja-JP" altLang="ja-JP"/>
              <a:t>その大部分</a:t>
            </a:r>
            <a:r>
              <a:rPr lang="ja-JP" altLang="ja-JP" smtClean="0"/>
              <a:t>は</a:t>
            </a:r>
            <a:r>
              <a:rPr lang="en-US" altLang="ja-JP" smtClean="0"/>
              <a:t/>
            </a:r>
            <a:br>
              <a:rPr lang="en-US" altLang="ja-JP" smtClean="0"/>
            </a:br>
            <a:r>
              <a:rPr lang="ja-JP" altLang="ja-JP" smtClean="0"/>
              <a:t>普通</a:t>
            </a:r>
            <a:r>
              <a:rPr lang="ja-JP" altLang="ja-JP"/>
              <a:t>の会社に</a:t>
            </a:r>
            <a:r>
              <a:rPr lang="ja-JP" altLang="ja-JP" smtClean="0"/>
              <a:t>よる</a:t>
            </a:r>
            <a:r>
              <a:rPr lang="en-US" altLang="ja-JP" smtClean="0"/>
              <a:t/>
            </a:r>
            <a:br>
              <a:rPr lang="en-US" altLang="ja-JP" smtClean="0"/>
            </a:br>
            <a:r>
              <a:rPr lang="ja-JP" altLang="ja-JP" smtClean="0"/>
              <a:t>（</a:t>
            </a:r>
            <a:r>
              <a:rPr lang="ja-JP" altLang="ja-JP"/>
              <a:t>ヨーロッパ、米国などの）</a:t>
            </a:r>
            <a:br>
              <a:rPr lang="ja-JP" altLang="ja-JP"/>
            </a:br>
            <a:endParaRPr kumimoji="1" lang="ja-JP" altLang="en-US"/>
          </a:p>
        </p:txBody>
      </p:sp>
    </p:spTree>
    <p:extLst>
      <p:ext uri="{BB962C8B-B14F-4D97-AF65-F5344CB8AC3E}">
        <p14:creationId xmlns:p14="http://schemas.microsoft.com/office/powerpoint/2010/main" val="1671003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334605"/>
          </a:xfrm>
        </p:spPr>
        <p:txBody>
          <a:bodyPr/>
          <a:lstStyle/>
          <a:p>
            <a:pPr algn="l">
              <a:lnSpc>
                <a:spcPct val="130000"/>
              </a:lnSpc>
            </a:pPr>
            <a:r>
              <a:rPr lang="ja-JP" altLang="ja-JP"/>
              <a:t>金持ち国は</a:t>
            </a:r>
            <a:r>
              <a:rPr lang="ja-JP" altLang="en-US" b="1">
                <a:solidFill>
                  <a:srgbClr val="FF026E"/>
                </a:solidFill>
              </a:rPr>
              <a:t>タックスヘイブン</a:t>
            </a:r>
            <a:r>
              <a:rPr lang="ja-JP" altLang="ja-JP"/>
              <a:t>の問題を解決しようとしない。</a:t>
            </a:r>
            <a:br>
              <a:rPr lang="ja-JP" altLang="ja-JP"/>
            </a:br>
            <a:r>
              <a:rPr lang="ja-JP" altLang="ja-JP"/>
              <a:t>米国の中に</a:t>
            </a:r>
            <a:r>
              <a:rPr lang="ja-JP" altLang="ja-JP" smtClean="0"/>
              <a:t>も</a:t>
            </a:r>
            <a:r>
              <a:rPr lang="ja-JP" altLang="en-US" smtClean="0"/>
              <a:t>ある。</a:t>
            </a:r>
            <a:r>
              <a:rPr lang="en-US" altLang="ja-JP" smtClean="0"/>
              <a:t/>
            </a:r>
            <a:br>
              <a:rPr lang="en-US" altLang="ja-JP" smtClean="0"/>
            </a:br>
            <a:r>
              <a:rPr lang="ja-JP" altLang="ja-JP" smtClean="0"/>
              <a:t>米国</a:t>
            </a:r>
            <a:r>
              <a:rPr lang="ja-JP" altLang="ja-JP"/>
              <a:t>の州の法律はタックスヘイブンを守る</a:t>
            </a:r>
            <a:r>
              <a:rPr lang="ja-JP" altLang="ja-JP" smtClean="0"/>
              <a:t>。</a:t>
            </a:r>
            <a:endParaRPr kumimoji="1" lang="ja-JP" altLang="en-US"/>
          </a:p>
        </p:txBody>
      </p:sp>
    </p:spTree>
    <p:extLst>
      <p:ext uri="{BB962C8B-B14F-4D97-AF65-F5344CB8AC3E}">
        <p14:creationId xmlns:p14="http://schemas.microsoft.com/office/powerpoint/2010/main" val="899564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10336"/>
          </a:xfrm>
        </p:spPr>
        <p:txBody>
          <a:bodyPr>
            <a:normAutofit/>
          </a:bodyPr>
          <a:lstStyle/>
          <a:p>
            <a:pPr algn="l">
              <a:lnSpc>
                <a:spcPct val="140000"/>
              </a:lnSpc>
            </a:pPr>
            <a:r>
              <a:rPr lang="ja-JP" altLang="ja-JP">
                <a:latin typeface="ヒラギノ明朝 ProN W3"/>
                <a:ea typeface="ヒラギノ明朝 ProN W3"/>
                <a:cs typeface="ヒラギノ明朝 ProN W3"/>
              </a:rPr>
              <a:t>世界の億万長者は　</a:t>
            </a:r>
            <a:r>
              <a:rPr lang="en-US" altLang="ja-JP" smtClean="0">
                <a:latin typeface="ヒラギノ明朝 ProN W3"/>
                <a:ea typeface="ヒラギノ明朝 ProN W3"/>
                <a:cs typeface="ヒラギノ明朝 ProN W3"/>
              </a:rPr>
              <a:t/>
            </a:r>
            <a:br>
              <a:rPr lang="en-US" altLang="ja-JP" smtClean="0">
                <a:latin typeface="ヒラギノ明朝 ProN W3"/>
                <a:ea typeface="ヒラギノ明朝 ProN W3"/>
                <a:cs typeface="ヒラギノ明朝 ProN W3"/>
              </a:rPr>
            </a:br>
            <a:r>
              <a:rPr lang="ja-JP" altLang="ja-JP" smtClean="0">
                <a:latin typeface="ヒラギノ明朝 ProN W3"/>
                <a:ea typeface="ヒラギノ明朝 ProN W3"/>
                <a:cs typeface="ヒラギノ明朝 ProN W3"/>
              </a:rPr>
              <a:t>タックスヘイブンに</a:t>
            </a:r>
            <a:r>
              <a:rPr lang="en-US" altLang="ja-JP" smtClean="0">
                <a:latin typeface="ヒラギノ明朝 ProN W3"/>
                <a:ea typeface="ヒラギノ明朝 ProN W3"/>
                <a:cs typeface="ヒラギノ明朝 ProN W3"/>
              </a:rPr>
              <a:t/>
            </a:r>
            <a:br>
              <a:rPr lang="en-US" altLang="ja-JP" smtClean="0">
                <a:latin typeface="ヒラギノ明朝 ProN W3"/>
                <a:ea typeface="ヒラギノ明朝 ProN W3"/>
                <a:cs typeface="ヒラギノ明朝 ProN W3"/>
              </a:rPr>
            </a:br>
            <a:r>
              <a:rPr lang="ja-JP" altLang="ja-JP" smtClean="0">
                <a:latin typeface="ヒラギノ明朝 ProN W3"/>
                <a:ea typeface="ヒラギノ明朝 ProN W3"/>
                <a:cs typeface="ヒラギノ明朝 ProN W3"/>
              </a:rPr>
              <a:t>少なくて＄2</a:t>
            </a:r>
            <a:r>
              <a:rPr lang="en-US" altLang="ja-JP" smtClean="0">
                <a:latin typeface="ヒラギノ明朝 ProN W3"/>
                <a:ea typeface="ヒラギノ明朝 ProN W3"/>
                <a:cs typeface="ヒラギノ明朝 ProN W3"/>
              </a:rPr>
              <a:t>1</a:t>
            </a:r>
            <a:r>
              <a:rPr lang="ja-JP" altLang="ja-JP" smtClean="0">
                <a:latin typeface="ヒラギノ明朝 ProN W3"/>
                <a:ea typeface="ヒラギノ明朝 ProN W3"/>
                <a:cs typeface="ヒラギノ明朝 ProN W3"/>
              </a:rPr>
              <a:t>兆を</a:t>
            </a:r>
            <a:r>
              <a:rPr lang="en-US" altLang="ja-JP" smtClean="0">
                <a:latin typeface="ヒラギノ明朝 ProN W3"/>
                <a:ea typeface="ヒラギノ明朝 ProN W3"/>
                <a:cs typeface="ヒラギノ明朝 ProN W3"/>
              </a:rPr>
              <a:t/>
            </a:r>
            <a:br>
              <a:rPr lang="en-US" altLang="ja-JP" smtClean="0">
                <a:latin typeface="ヒラギノ明朝 ProN W3"/>
                <a:ea typeface="ヒラギノ明朝 ProN W3"/>
                <a:cs typeface="ヒラギノ明朝 ProN W3"/>
              </a:rPr>
            </a:br>
            <a:r>
              <a:rPr lang="ja-JP" altLang="ja-JP" smtClean="0">
                <a:latin typeface="ヒラギノ明朝 ProN W3"/>
                <a:ea typeface="ヒラギノ明朝 ProN W3"/>
                <a:cs typeface="ヒラギノ明朝 ProN W3"/>
              </a:rPr>
              <a:t>（</a:t>
            </a:r>
            <a:r>
              <a:rPr lang="en-US" altLang="ja-JP">
                <a:latin typeface="ヒラギノ明朝 ProN W3"/>
                <a:ea typeface="ヒラギノ明朝 ProN W3"/>
                <a:cs typeface="ヒラギノ明朝 ProN W3"/>
              </a:rPr>
              <a:t>2100</a:t>
            </a:r>
            <a:r>
              <a:rPr lang="ja-JP" altLang="ja-JP">
                <a:latin typeface="ヒラギノ明朝 ProN W3"/>
                <a:ea typeface="ヒラギノ明朝 ProN W3"/>
                <a:cs typeface="ヒラギノ明朝 ProN W3"/>
              </a:rPr>
              <a:t>兆円 ＝米国と日本の経済）。</a:t>
            </a:r>
            <a:br>
              <a:rPr lang="ja-JP" altLang="ja-JP">
                <a:latin typeface="ヒラギノ明朝 ProN W3"/>
                <a:ea typeface="ヒラギノ明朝 ProN W3"/>
                <a:cs typeface="ヒラギノ明朝 ProN W3"/>
              </a:rPr>
            </a:br>
            <a:endParaRPr kumimoji="1" lang="ja-JP" altLang="en-US">
              <a:latin typeface="ヒラギノ明朝 ProN W3"/>
              <a:ea typeface="ヒラギノ明朝 ProN W3"/>
              <a:cs typeface="ヒラギノ明朝 ProN W3"/>
            </a:endParaRPr>
          </a:p>
        </p:txBody>
      </p:sp>
    </p:spTree>
    <p:extLst>
      <p:ext uri="{BB962C8B-B14F-4D97-AF65-F5344CB8AC3E}">
        <p14:creationId xmlns:p14="http://schemas.microsoft.com/office/powerpoint/2010/main" val="996338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58874"/>
          </a:xfrm>
        </p:spPr>
        <p:txBody>
          <a:bodyPr>
            <a:normAutofit/>
          </a:bodyPr>
          <a:lstStyle/>
          <a:p>
            <a:pPr algn="l">
              <a:lnSpc>
                <a:spcPct val="150000"/>
              </a:lnSpc>
            </a:pPr>
            <a:r>
              <a:rPr lang="ja-JP" altLang="ja-JP"/>
              <a:t>何十年も前から税政策は世界銀行と国際塚基金のアドバイスの中心だ。</a:t>
            </a:r>
            <a:br>
              <a:rPr lang="ja-JP" altLang="ja-JP"/>
            </a:br>
            <a:r>
              <a:rPr lang="ja-JP" altLang="ja-JP"/>
              <a:t>構造調整プログラム（</a:t>
            </a:r>
            <a:r>
              <a:rPr lang="en-US" altLang="ja-JP"/>
              <a:t>SAPs</a:t>
            </a:r>
            <a:r>
              <a:rPr lang="ja-JP" altLang="ja-JP"/>
              <a:t>）など</a:t>
            </a:r>
            <a:br>
              <a:rPr lang="ja-JP" altLang="ja-JP"/>
            </a:br>
            <a:endParaRPr kumimoji="1" lang="ja-JP" altLang="en-US"/>
          </a:p>
        </p:txBody>
      </p:sp>
    </p:spTree>
    <p:extLst>
      <p:ext uri="{BB962C8B-B14F-4D97-AF65-F5344CB8AC3E}">
        <p14:creationId xmlns:p14="http://schemas.microsoft.com/office/powerpoint/2010/main" val="2804846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294157"/>
          </a:xfrm>
        </p:spPr>
        <p:txBody>
          <a:bodyPr>
            <a:normAutofit/>
          </a:bodyPr>
          <a:lstStyle/>
          <a:p>
            <a:pPr algn="l">
              <a:lnSpc>
                <a:spcPct val="150000"/>
              </a:lnSpc>
            </a:pPr>
            <a:r>
              <a:rPr lang="ja-JP" altLang="ja-JP"/>
              <a:t>世界銀行の国際金融公社</a:t>
            </a:r>
            <a:r>
              <a:rPr lang="ja-JP" altLang="ja-JP" smtClean="0"/>
              <a:t>は</a:t>
            </a:r>
            <a:r>
              <a:rPr lang="en-US" altLang="ja-JP" smtClean="0"/>
              <a:t/>
            </a:r>
            <a:br>
              <a:rPr lang="en-US" altLang="ja-JP" smtClean="0"/>
            </a:br>
            <a:r>
              <a:rPr lang="ja-JP" altLang="ja-JP" smtClean="0"/>
              <a:t>タックスヘイブン</a:t>
            </a:r>
            <a:r>
              <a:rPr lang="ja-JP" altLang="ja-JP"/>
              <a:t>を利用</a:t>
            </a:r>
            <a:r>
              <a:rPr lang="ja-JP" altLang="ja-JP" smtClean="0"/>
              <a:t>して</a:t>
            </a:r>
            <a:r>
              <a:rPr lang="en-US" altLang="ja-JP" smtClean="0"/>
              <a:t/>
            </a:r>
            <a:br>
              <a:rPr lang="en-US" altLang="ja-JP" smtClean="0"/>
            </a:br>
            <a:r>
              <a:rPr lang="ja-JP" altLang="ja-JP" smtClean="0"/>
              <a:t>投資を</a:t>
            </a:r>
            <a:r>
              <a:rPr lang="ja-JP" altLang="en-US" smtClean="0"/>
              <a:t>することがある</a:t>
            </a:r>
            <a:r>
              <a:rPr lang="ja-JP" altLang="en-US"/>
              <a:t>！</a:t>
            </a:r>
            <a:r>
              <a:rPr lang="ja-JP" altLang="ja-JP"/>
              <a:t/>
            </a:r>
            <a:br>
              <a:rPr lang="ja-JP" altLang="ja-JP"/>
            </a:br>
            <a:endParaRPr kumimoji="1" lang="ja-JP" altLang="en-US"/>
          </a:p>
        </p:txBody>
      </p:sp>
    </p:spTree>
    <p:extLst>
      <p:ext uri="{BB962C8B-B14F-4D97-AF65-F5344CB8AC3E}">
        <p14:creationId xmlns:p14="http://schemas.microsoft.com/office/powerpoint/2010/main" val="3783522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334605"/>
          </a:xfrm>
        </p:spPr>
        <p:txBody>
          <a:bodyPr>
            <a:normAutofit/>
          </a:bodyPr>
          <a:lstStyle/>
          <a:p>
            <a:pPr algn="l">
              <a:lnSpc>
                <a:spcPct val="130000"/>
              </a:lnSpc>
            </a:pPr>
            <a:r>
              <a:rPr lang="ja-JP" altLang="ja-JP"/>
              <a:t>国連（麻薬と犯罪の事務所</a:t>
            </a:r>
            <a:r>
              <a:rPr lang="en-US" altLang="ja-JP"/>
              <a:t> UNODC</a:t>
            </a:r>
            <a:r>
              <a:rPr lang="ja-JP" altLang="ja-JP"/>
              <a:t>）と世界銀行は </a:t>
            </a:r>
            <a:r>
              <a:rPr lang="en-US" altLang="ja-JP" smtClean="0"/>
              <a:t/>
            </a:r>
            <a:br>
              <a:rPr lang="en-US" altLang="ja-JP" smtClean="0"/>
            </a:br>
            <a:r>
              <a:rPr lang="ja-JP" altLang="ja-JP" smtClean="0"/>
              <a:t>国外</a:t>
            </a:r>
            <a:r>
              <a:rPr lang="ja-JP" altLang="ja-JP"/>
              <a:t>に持ち出された腐敗収益の回復を支援するためのプロジェクトを設立した。（しかし、</a:t>
            </a:r>
            <a:r>
              <a:rPr lang="ja-JP" altLang="ja-JP" smtClean="0"/>
              <a:t>）</a:t>
            </a:r>
            <a:endParaRPr kumimoji="1" lang="ja-JP" altLang="en-US"/>
          </a:p>
        </p:txBody>
      </p:sp>
    </p:spTree>
    <p:extLst>
      <p:ext uri="{BB962C8B-B14F-4D97-AF65-F5344CB8AC3E}">
        <p14:creationId xmlns:p14="http://schemas.microsoft.com/office/powerpoint/2010/main" val="186449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10336"/>
          </a:xfrm>
        </p:spPr>
        <p:txBody>
          <a:bodyPr>
            <a:normAutofit/>
          </a:bodyPr>
          <a:lstStyle/>
          <a:p>
            <a:r>
              <a:rPr lang="ja-JP" altLang="ja-JP"/>
              <a:t>国別の報告を呼びかけている</a:t>
            </a:r>
            <a:r>
              <a:rPr lang="ja-JP" altLang="en-US"/>
              <a:t>。</a:t>
            </a:r>
            <a:r>
              <a:rPr lang="ja-JP" altLang="ja-JP"/>
              <a:t/>
            </a:r>
            <a:br>
              <a:rPr lang="ja-JP" altLang="ja-JP"/>
            </a:br>
            <a:endParaRPr kumimoji="1" lang="ja-JP" altLang="en-US"/>
          </a:p>
        </p:txBody>
      </p:sp>
    </p:spTree>
    <p:extLst>
      <p:ext uri="{BB962C8B-B14F-4D97-AF65-F5344CB8AC3E}">
        <p14:creationId xmlns:p14="http://schemas.microsoft.com/office/powerpoint/2010/main" val="2063950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18426"/>
          </a:xfrm>
        </p:spPr>
        <p:txBody>
          <a:bodyPr>
            <a:normAutofit/>
          </a:bodyPr>
          <a:lstStyle/>
          <a:p>
            <a:r>
              <a:rPr lang="ja-JP" altLang="ja-JP" dirty="0"/>
              <a:t>資金の不正な動き</a:t>
            </a:r>
            <a:r>
              <a:rPr lang="ja-JP" altLang="ja-JP" dirty="0" smtClean="0"/>
              <a:t>は</a:t>
            </a:r>
            <a:r>
              <a:rPr lang="en-US" altLang="ja-JP" dirty="0" smtClean="0"/>
              <a:t/>
            </a:r>
            <a:br>
              <a:rPr lang="en-US" altLang="ja-JP" dirty="0" smtClean="0"/>
            </a:br>
            <a:r>
              <a:rPr lang="en-US" altLang="ja-JP" dirty="0"/>
              <a:t/>
            </a:r>
            <a:br>
              <a:rPr lang="en-US" altLang="ja-JP" dirty="0"/>
            </a:br>
            <a:r>
              <a:rPr lang="ja-JP" altLang="ja-JP" dirty="0" smtClean="0"/>
              <a:t>大きな問題</a:t>
            </a:r>
            <a:r>
              <a:rPr lang="ja-JP" altLang="ja-JP" dirty="0"/>
              <a:t/>
            </a:r>
            <a:br>
              <a:rPr lang="ja-JP" altLang="ja-JP" dirty="0"/>
            </a:br>
            <a:endParaRPr kumimoji="1" lang="ja-JP" altLang="en-US" dirty="0"/>
          </a:p>
        </p:txBody>
      </p:sp>
    </p:spTree>
    <p:extLst>
      <p:ext uri="{BB962C8B-B14F-4D97-AF65-F5344CB8AC3E}">
        <p14:creationId xmlns:p14="http://schemas.microsoft.com/office/powerpoint/2010/main" val="370910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261798"/>
          </a:xfrm>
        </p:spPr>
        <p:txBody>
          <a:bodyPr>
            <a:normAutofit/>
          </a:bodyPr>
          <a:lstStyle/>
          <a:p>
            <a:pPr algn="l"/>
            <a:r>
              <a:rPr lang="ja-JP" altLang="ja-JP" dirty="0"/>
              <a:t>アフリカに入る資金</a:t>
            </a:r>
            <a:r>
              <a:rPr lang="en-US" altLang="ja-JP" dirty="0"/>
              <a:t>	</a:t>
            </a:r>
            <a:r>
              <a:rPr lang="ja-JP" altLang="ja-JP" dirty="0"/>
              <a:t>　</a:t>
            </a:r>
            <a:r>
              <a:rPr lang="ja-JP" altLang="ja-JP" dirty="0" smtClean="0"/>
              <a:t>（毎年）</a:t>
            </a:r>
            <a:r>
              <a:rPr lang="en-US" altLang="ja-JP" dirty="0" smtClean="0"/>
              <a:t/>
            </a:r>
            <a:br>
              <a:rPr lang="en-US" altLang="ja-JP" dirty="0" smtClean="0"/>
            </a:br>
            <a:r>
              <a:rPr lang="ja-JP" altLang="ja-JP" dirty="0" smtClean="0"/>
              <a:t/>
            </a:r>
            <a:br>
              <a:rPr lang="ja-JP" altLang="ja-JP" dirty="0" smtClean="0"/>
            </a:br>
            <a:r>
              <a:rPr lang="en-US" altLang="ja-JP" dirty="0" smtClean="0"/>
              <a:t>$</a:t>
            </a:r>
            <a:r>
              <a:rPr lang="en-US" altLang="ja-JP" dirty="0"/>
              <a:t>1340,0000,0000</a:t>
            </a:r>
            <a:r>
              <a:rPr lang="ja-JP" altLang="ja-JP" dirty="0"/>
              <a:t/>
            </a:r>
            <a:br>
              <a:rPr lang="ja-JP" altLang="ja-JP" dirty="0"/>
            </a:br>
            <a:r>
              <a:rPr lang="en-US" altLang="ja-JP" dirty="0"/>
              <a:t> </a:t>
            </a:r>
            <a:r>
              <a:rPr lang="ja-JP" altLang="ja-JP" dirty="0"/>
              <a:t/>
            </a:r>
            <a:br>
              <a:rPr lang="ja-JP" altLang="ja-JP" dirty="0"/>
            </a:br>
            <a:r>
              <a:rPr lang="en-US" altLang="ja-JP" dirty="0" smtClean="0"/>
              <a:t>	</a:t>
            </a:r>
            <a:r>
              <a:rPr lang="ja-JP" altLang="ja-JP" dirty="0" smtClean="0"/>
              <a:t>借り入れ</a:t>
            </a:r>
            <a:r>
              <a:rPr lang="ja-JP" altLang="ja-JP" dirty="0"/>
              <a:t/>
            </a:r>
            <a:br>
              <a:rPr lang="ja-JP" altLang="ja-JP" dirty="0"/>
            </a:br>
            <a:r>
              <a:rPr lang="en-US" altLang="ja-JP" dirty="0" smtClean="0"/>
              <a:t>		</a:t>
            </a:r>
            <a:r>
              <a:rPr lang="ja-JP" altLang="ja-JP" dirty="0" smtClean="0"/>
              <a:t>海外</a:t>
            </a:r>
            <a:r>
              <a:rPr lang="ja-JP" altLang="ja-JP" dirty="0"/>
              <a:t>投資（外国投資）</a:t>
            </a:r>
            <a:br>
              <a:rPr lang="ja-JP" altLang="ja-JP" dirty="0"/>
            </a:br>
            <a:r>
              <a:rPr lang="en-US" altLang="ja-JP" dirty="0" smtClean="0"/>
              <a:t>	</a:t>
            </a:r>
            <a:r>
              <a:rPr lang="ja-JP" altLang="ja-JP" dirty="0" smtClean="0"/>
              <a:t>援助</a:t>
            </a:r>
            <a:r>
              <a:rPr lang="ja-JP" altLang="ja-JP" dirty="0"/>
              <a:t/>
            </a:r>
            <a:br>
              <a:rPr lang="ja-JP" altLang="ja-JP" dirty="0"/>
            </a:br>
            <a:endParaRPr kumimoji="1" lang="ja-JP" altLang="en-US" dirty="0"/>
          </a:p>
        </p:txBody>
      </p:sp>
    </p:spTree>
    <p:extLst>
      <p:ext uri="{BB962C8B-B14F-4D97-AF65-F5344CB8AC3E}">
        <p14:creationId xmlns:p14="http://schemas.microsoft.com/office/powerpoint/2010/main" val="1391908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342695"/>
          </a:xfrm>
        </p:spPr>
        <p:txBody>
          <a:bodyPr>
            <a:normAutofit/>
          </a:bodyPr>
          <a:lstStyle/>
          <a:p>
            <a:pPr algn="l"/>
            <a:r>
              <a:rPr lang="ja-JP" altLang="ja-JP" dirty="0"/>
              <a:t>アフリカから出る</a:t>
            </a:r>
            <a:r>
              <a:rPr lang="ja-JP" altLang="ja-JP" dirty="0" smtClean="0"/>
              <a:t>資金（毎年）</a:t>
            </a:r>
            <a:br>
              <a:rPr lang="ja-JP" altLang="ja-JP" dirty="0" smtClean="0"/>
            </a:br>
            <a:r>
              <a:rPr lang="ja-JP" altLang="ja-JP" dirty="0"/>
              <a:t>　</a:t>
            </a:r>
            <a:r>
              <a:rPr lang="en-US" altLang="ja-JP" dirty="0" smtClean="0"/>
              <a:t/>
            </a:r>
            <a:br>
              <a:rPr lang="en-US" altLang="ja-JP" dirty="0" smtClean="0"/>
            </a:br>
            <a:r>
              <a:rPr lang="en-US" altLang="ja-JP" dirty="0" smtClean="0"/>
              <a:t>$</a:t>
            </a:r>
            <a:r>
              <a:rPr lang="en-US" altLang="ja-JP" dirty="0"/>
              <a:t>1920,0000,0000</a:t>
            </a:r>
            <a:r>
              <a:rPr lang="ja-JP" altLang="ja-JP" dirty="0"/>
              <a:t/>
            </a:r>
            <a:br>
              <a:rPr lang="ja-JP" altLang="ja-JP" dirty="0"/>
            </a:br>
            <a:r>
              <a:rPr lang="en-US" altLang="ja-JP" dirty="0"/>
              <a:t> </a:t>
            </a:r>
            <a:r>
              <a:rPr lang="ja-JP" altLang="ja-JP" dirty="0"/>
              <a:t/>
            </a:r>
            <a:br>
              <a:rPr lang="ja-JP" altLang="ja-JP" dirty="0"/>
            </a:br>
            <a:r>
              <a:rPr lang="en-US" altLang="ja-JP" dirty="0" smtClean="0"/>
              <a:t>	</a:t>
            </a:r>
            <a:r>
              <a:rPr lang="ja-JP" altLang="ja-JP" dirty="0" smtClean="0"/>
              <a:t>外国</a:t>
            </a:r>
            <a:r>
              <a:rPr lang="ja-JP" altLang="ja-JP" dirty="0"/>
              <a:t>企業の利益</a:t>
            </a:r>
            <a:br>
              <a:rPr lang="ja-JP" altLang="ja-JP" dirty="0"/>
            </a:br>
            <a:r>
              <a:rPr lang="en-US" altLang="ja-JP" dirty="0" smtClean="0"/>
              <a:t>	</a:t>
            </a:r>
            <a:r>
              <a:rPr lang="ja-JP" altLang="ja-JP" dirty="0" smtClean="0"/>
              <a:t>脱税</a:t>
            </a:r>
            <a:r>
              <a:rPr lang="ja-JP" altLang="ja-JP" dirty="0"/>
              <a:t/>
            </a:r>
            <a:br>
              <a:rPr lang="ja-JP" altLang="ja-JP" dirty="0"/>
            </a:br>
            <a:r>
              <a:rPr lang="en-US" altLang="ja-JP" dirty="0" smtClean="0"/>
              <a:t>	</a:t>
            </a:r>
            <a:r>
              <a:rPr lang="ja-JP" altLang="ja-JP" dirty="0" smtClean="0"/>
              <a:t>気候</a:t>
            </a:r>
            <a:r>
              <a:rPr lang="ja-JP" altLang="ja-JP" dirty="0"/>
              <a:t>変動対応</a:t>
            </a:r>
            <a:br>
              <a:rPr lang="ja-JP" altLang="ja-JP" dirty="0"/>
            </a:br>
            <a:endParaRPr kumimoji="1" lang="ja-JP" altLang="en-US" dirty="0"/>
          </a:p>
        </p:txBody>
      </p:sp>
    </p:spTree>
    <p:extLst>
      <p:ext uri="{BB962C8B-B14F-4D97-AF65-F5344CB8AC3E}">
        <p14:creationId xmlns:p14="http://schemas.microsoft.com/office/powerpoint/2010/main" val="2345267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342695"/>
          </a:xfrm>
        </p:spPr>
        <p:txBody>
          <a:bodyPr/>
          <a:lstStyle/>
          <a:p>
            <a:pPr algn="l"/>
            <a:r>
              <a:rPr lang="ja-JP" altLang="ja-JP" dirty="0" smtClean="0"/>
              <a:t>入る</a:t>
            </a:r>
            <a:r>
              <a:rPr lang="ja-JP" altLang="ja-JP" dirty="0"/>
              <a:t>資金</a:t>
            </a:r>
            <a:r>
              <a:rPr lang="en-US" altLang="ja-JP" dirty="0"/>
              <a:t>	</a:t>
            </a:r>
            <a:r>
              <a:rPr lang="ja-JP" altLang="ja-JP" dirty="0"/>
              <a:t>　　</a:t>
            </a:r>
            <a:r>
              <a:rPr lang="en-US" altLang="ja-JP" dirty="0"/>
              <a:t>$1340,0000,0000</a:t>
            </a:r>
            <a:r>
              <a:rPr lang="ja-JP" altLang="ja-JP" dirty="0"/>
              <a:t/>
            </a:r>
            <a:br>
              <a:rPr lang="ja-JP" altLang="ja-JP" dirty="0"/>
            </a:br>
            <a:r>
              <a:rPr lang="en-US" altLang="ja-JP" dirty="0" smtClean="0"/>
              <a:t/>
            </a:r>
            <a:br>
              <a:rPr lang="en-US" altLang="ja-JP" dirty="0" smtClean="0"/>
            </a:br>
            <a:r>
              <a:rPr lang="ja-JP" altLang="ja-JP" dirty="0" smtClean="0"/>
              <a:t>出る</a:t>
            </a:r>
            <a:r>
              <a:rPr lang="ja-JP" altLang="ja-JP" dirty="0"/>
              <a:t>資金</a:t>
            </a:r>
            <a:r>
              <a:rPr lang="en-US" altLang="ja-JP" dirty="0"/>
              <a:t>	</a:t>
            </a:r>
            <a:r>
              <a:rPr lang="ja-JP" altLang="ja-JP" dirty="0"/>
              <a:t>　　</a:t>
            </a:r>
            <a:r>
              <a:rPr lang="en-US" altLang="ja-JP" dirty="0"/>
              <a:t>$1920,0000,0000</a:t>
            </a:r>
            <a:r>
              <a:rPr lang="ja-JP" altLang="ja-JP" dirty="0"/>
              <a:t/>
            </a:r>
            <a:br>
              <a:rPr lang="ja-JP" altLang="ja-JP" dirty="0"/>
            </a:br>
            <a:r>
              <a:rPr lang="en-US" altLang="ja-JP" dirty="0" smtClean="0"/>
              <a:t/>
            </a:r>
            <a:br>
              <a:rPr lang="en-US" altLang="ja-JP" dirty="0" smtClean="0"/>
            </a:br>
            <a:r>
              <a:rPr lang="ja-JP" altLang="ja-JP" b="1" dirty="0">
                <a:solidFill>
                  <a:srgbClr val="FF0000"/>
                </a:solidFill>
              </a:rPr>
              <a:t>赤字　</a:t>
            </a:r>
            <a:r>
              <a:rPr lang="en-US" altLang="ja-JP" b="1" dirty="0" smtClean="0">
                <a:solidFill>
                  <a:srgbClr val="FF0000"/>
                </a:solidFill>
              </a:rPr>
              <a:t>			</a:t>
            </a:r>
            <a:r>
              <a:rPr lang="ja-JP" altLang="en-US" b="1" dirty="0" smtClean="0">
                <a:solidFill>
                  <a:srgbClr val="FF0000"/>
                </a:solidFill>
              </a:rPr>
              <a:t>　　</a:t>
            </a:r>
            <a:r>
              <a:rPr lang="en-US" altLang="ja-JP" b="1" dirty="0" smtClean="0">
                <a:solidFill>
                  <a:srgbClr val="FF0000"/>
                </a:solidFill>
              </a:rPr>
              <a:t> </a:t>
            </a:r>
            <a:r>
              <a:rPr lang="ja-JP" altLang="ja-JP" b="1" dirty="0">
                <a:solidFill>
                  <a:srgbClr val="FF0000"/>
                </a:solidFill>
              </a:rPr>
              <a:t>　</a:t>
            </a:r>
            <a:r>
              <a:rPr lang="en-US" altLang="ja-JP" b="1" dirty="0" smtClean="0">
                <a:solidFill>
                  <a:srgbClr val="FF0000"/>
                </a:solidFill>
              </a:rPr>
              <a:t>$580,0000,0000</a:t>
            </a:r>
            <a:endParaRPr kumimoji="1" lang="ja-JP" altLang="en-US" b="1" dirty="0">
              <a:solidFill>
                <a:srgbClr val="FF0000"/>
              </a:solidFill>
            </a:endParaRPr>
          </a:p>
        </p:txBody>
      </p:sp>
    </p:spTree>
    <p:extLst>
      <p:ext uri="{BB962C8B-B14F-4D97-AF65-F5344CB8AC3E}">
        <p14:creationId xmlns:p14="http://schemas.microsoft.com/office/powerpoint/2010/main" val="622432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7"/>
            <a:ext cx="8229600" cy="6350785"/>
          </a:xfrm>
        </p:spPr>
        <p:txBody>
          <a:bodyPr>
            <a:noAutofit/>
          </a:bodyPr>
          <a:lstStyle/>
          <a:p>
            <a:pPr algn="l"/>
            <a:r>
              <a:rPr lang="ja-JP" altLang="ja-JP" sz="2800" dirty="0"/>
              <a:t>アフリカから出る資金　内訳</a:t>
            </a:r>
            <a:br>
              <a:rPr lang="ja-JP" altLang="ja-JP" sz="2800" dirty="0"/>
            </a:br>
            <a:r>
              <a:rPr lang="en-US" altLang="ja-JP" sz="2800" dirty="0"/>
              <a:t> </a:t>
            </a:r>
            <a:r>
              <a:rPr lang="ja-JP" altLang="ja-JP" sz="2800" dirty="0"/>
              <a:t/>
            </a:r>
            <a:br>
              <a:rPr lang="ja-JP" altLang="ja-JP" sz="2800" dirty="0"/>
            </a:br>
            <a:r>
              <a:rPr lang="ja-JP" altLang="ja-JP" sz="2800" dirty="0"/>
              <a:t>外国企業の利益</a:t>
            </a:r>
            <a:r>
              <a:rPr lang="en-US" altLang="ja-JP" sz="2800" dirty="0"/>
              <a:t>	 </a:t>
            </a:r>
            <a:r>
              <a:rPr lang="ja-JP" altLang="en-US" sz="2800" dirty="0" smtClean="0"/>
              <a:t>　</a:t>
            </a:r>
            <a:r>
              <a:rPr lang="en-US" altLang="ja-JP" sz="2800" dirty="0" smtClean="0"/>
              <a:t> $</a:t>
            </a:r>
            <a:r>
              <a:rPr lang="en-US" altLang="ja-JP" sz="2800" dirty="0"/>
              <a:t>460,0000,0000</a:t>
            </a:r>
            <a:r>
              <a:rPr lang="ja-JP" altLang="ja-JP" sz="2800" dirty="0"/>
              <a:t/>
            </a:r>
            <a:br>
              <a:rPr lang="ja-JP" altLang="ja-JP" sz="2800" dirty="0"/>
            </a:br>
            <a:r>
              <a:rPr lang="ja-JP" altLang="ja-JP" sz="2800" dirty="0"/>
              <a:t>違法な資金の流れ</a:t>
            </a:r>
            <a:r>
              <a:rPr lang="en-US" altLang="ja-JP" sz="2800" dirty="0"/>
              <a:t>	 $350,0000,0000</a:t>
            </a:r>
            <a:r>
              <a:rPr lang="ja-JP" altLang="ja-JP" sz="2800" dirty="0"/>
              <a:t>　</a:t>
            </a:r>
            <a:r>
              <a:rPr lang="en-US" altLang="ja-JP" sz="2800" dirty="0" smtClean="0"/>
              <a:t/>
            </a:r>
            <a:br>
              <a:rPr lang="en-US" altLang="ja-JP" sz="2800" dirty="0" smtClean="0"/>
            </a:br>
            <a:r>
              <a:rPr lang="en-US" altLang="ja-JP" sz="2800" dirty="0"/>
              <a:t>	</a:t>
            </a:r>
            <a:r>
              <a:rPr lang="en-US" altLang="ja-JP" sz="2800" dirty="0" smtClean="0"/>
              <a:t>	                                     </a:t>
            </a:r>
            <a:r>
              <a:rPr lang="ja-JP" altLang="ja-JP" sz="2800" dirty="0" smtClean="0"/>
              <a:t>（</a:t>
            </a:r>
            <a:r>
              <a:rPr lang="ja-JP" altLang="ja-JP" sz="2800" dirty="0"/>
              <a:t>タックスヘイブンへ）</a:t>
            </a:r>
            <a:br>
              <a:rPr lang="ja-JP" altLang="ja-JP" sz="2800" dirty="0"/>
            </a:br>
            <a:r>
              <a:rPr lang="en-US" altLang="ja-JP" sz="2800" dirty="0"/>
              <a:t> </a:t>
            </a:r>
            <a:r>
              <a:rPr lang="ja-JP" altLang="ja-JP" sz="2800" dirty="0"/>
              <a:t/>
            </a:r>
            <a:br>
              <a:rPr lang="ja-JP" altLang="ja-JP" sz="2800" dirty="0"/>
            </a:br>
            <a:r>
              <a:rPr lang="ja-JP" altLang="ja-JP" sz="2800" dirty="0"/>
              <a:t>外貨準備</a:t>
            </a:r>
            <a:r>
              <a:rPr lang="en-US" altLang="ja-JP" sz="2800" dirty="0"/>
              <a:t>		 </a:t>
            </a:r>
            <a:r>
              <a:rPr lang="en-US" altLang="ja-JP" sz="2800" dirty="0" smtClean="0"/>
              <a:t>                 $</a:t>
            </a:r>
            <a:r>
              <a:rPr lang="en-US" altLang="ja-JP" sz="2800" dirty="0"/>
              <a:t>230,0000,0000</a:t>
            </a:r>
            <a:r>
              <a:rPr lang="ja-JP" altLang="ja-JP" sz="2800" dirty="0"/>
              <a:t/>
            </a:r>
            <a:br>
              <a:rPr lang="ja-JP" altLang="ja-JP" sz="2800" dirty="0"/>
            </a:br>
            <a:r>
              <a:rPr lang="ja-JP" altLang="ja-JP" sz="2800" dirty="0"/>
              <a:t>債務返済</a:t>
            </a:r>
            <a:r>
              <a:rPr lang="en-US" altLang="ja-JP" sz="2800" dirty="0"/>
              <a:t>		</a:t>
            </a:r>
            <a:r>
              <a:rPr lang="en-US" altLang="ja-JP" sz="2800" dirty="0" smtClean="0"/>
              <a:t>                  </a:t>
            </a:r>
            <a:r>
              <a:rPr lang="en-US" altLang="ja-JP" sz="2800" dirty="0"/>
              <a:t>$210,0000,0000</a:t>
            </a:r>
            <a:r>
              <a:rPr lang="ja-JP" altLang="ja-JP" sz="2800" dirty="0"/>
              <a:t/>
            </a:r>
            <a:br>
              <a:rPr lang="ja-JP" altLang="ja-JP" sz="2800" dirty="0"/>
            </a:br>
            <a:r>
              <a:rPr lang="ja-JP" altLang="ja-JP" sz="2800" dirty="0"/>
              <a:t>違法伐採・漁獲</a:t>
            </a:r>
            <a:r>
              <a:rPr lang="en-US" altLang="ja-JP" sz="2800" dirty="0"/>
              <a:t>	 </a:t>
            </a:r>
            <a:r>
              <a:rPr lang="en-US" altLang="ja-JP" sz="2800" dirty="0" smtClean="0"/>
              <a:t>      $</a:t>
            </a:r>
            <a:r>
              <a:rPr lang="en-US" altLang="ja-JP" sz="2800" dirty="0"/>
              <a:t>180,0000,0000			</a:t>
            </a:r>
            <a:r>
              <a:rPr lang="ja-JP" altLang="ja-JP" sz="2800" dirty="0"/>
              <a:t/>
            </a:r>
            <a:br>
              <a:rPr lang="ja-JP" altLang="ja-JP" sz="2800" dirty="0"/>
            </a:br>
            <a:r>
              <a:rPr lang="ja-JP" altLang="ja-JP" sz="2800" dirty="0"/>
              <a:t>頭脳流出</a:t>
            </a:r>
            <a:r>
              <a:rPr lang="en-US" altLang="ja-JP" sz="2800" dirty="0"/>
              <a:t>		   </a:t>
            </a:r>
            <a:r>
              <a:rPr lang="en-US" altLang="ja-JP" sz="2800" dirty="0" smtClean="0"/>
              <a:t>                  $</a:t>
            </a:r>
            <a:r>
              <a:rPr lang="en-US" altLang="ja-JP" sz="2800" dirty="0"/>
              <a:t>60,0000,0000		</a:t>
            </a:r>
            <a:r>
              <a:rPr lang="ja-JP" altLang="ja-JP" sz="2800" dirty="0"/>
              <a:t/>
            </a:r>
            <a:br>
              <a:rPr lang="ja-JP" altLang="ja-JP" sz="2800" dirty="0"/>
            </a:br>
            <a:r>
              <a:rPr lang="en-US" altLang="ja-JP" sz="2800" dirty="0"/>
              <a:t> </a:t>
            </a:r>
            <a:r>
              <a:rPr lang="ja-JP" altLang="ja-JP" sz="2800" dirty="0"/>
              <a:t/>
            </a:r>
            <a:br>
              <a:rPr lang="ja-JP" altLang="ja-JP" sz="2800" dirty="0"/>
            </a:br>
            <a:r>
              <a:rPr lang="ja-JP" altLang="ja-JP" sz="2800" dirty="0"/>
              <a:t>他の</a:t>
            </a:r>
            <a:r>
              <a:rPr lang="ja-JP" altLang="ja-JP" sz="2800" dirty="0" smtClean="0"/>
              <a:t>支出</a:t>
            </a:r>
            <a:r>
              <a:rPr lang="en-US" altLang="ja-JP" sz="2800" dirty="0" smtClean="0"/>
              <a:t>   </a:t>
            </a:r>
            <a:br>
              <a:rPr lang="en-US" altLang="ja-JP" sz="2800" dirty="0" smtClean="0"/>
            </a:br>
            <a:r>
              <a:rPr lang="en-US" altLang="ja-JP" sz="2800" dirty="0"/>
              <a:t>	</a:t>
            </a:r>
            <a:r>
              <a:rPr lang="en-US" altLang="ja-JP" sz="2800" dirty="0" smtClean="0"/>
              <a:t>    </a:t>
            </a:r>
            <a:r>
              <a:rPr lang="ja-JP" altLang="ja-JP" sz="2800" dirty="0" smtClean="0"/>
              <a:t>温暖化</a:t>
            </a:r>
            <a:r>
              <a:rPr lang="ja-JP" altLang="ja-JP" sz="2800" dirty="0"/>
              <a:t>対応</a:t>
            </a:r>
            <a:r>
              <a:rPr lang="en-US" altLang="ja-JP" sz="2800" dirty="0"/>
              <a:t>		</a:t>
            </a:r>
            <a:r>
              <a:rPr lang="en-US" altLang="ja-JP" sz="2800" dirty="0" smtClean="0"/>
              <a:t>         $</a:t>
            </a:r>
            <a:r>
              <a:rPr lang="en-US" altLang="ja-JP" sz="2800" dirty="0"/>
              <a:t>10,0000,0000</a:t>
            </a:r>
            <a:r>
              <a:rPr lang="ja-JP" altLang="ja-JP" sz="2800" dirty="0"/>
              <a:t/>
            </a:r>
            <a:br>
              <a:rPr lang="ja-JP" altLang="ja-JP" sz="2800" dirty="0"/>
            </a:br>
            <a:r>
              <a:rPr lang="en-US" altLang="ja-JP" sz="2800" dirty="0" smtClean="0"/>
              <a:t>	    </a:t>
            </a:r>
            <a:r>
              <a:rPr lang="ja-JP" altLang="ja-JP" sz="2800" dirty="0" smtClean="0"/>
              <a:t>低炭素</a:t>
            </a:r>
            <a:r>
              <a:rPr lang="ja-JP" altLang="ja-JP" sz="2800" dirty="0"/>
              <a:t>成長</a:t>
            </a:r>
            <a:r>
              <a:rPr lang="ja-JP" altLang="ja-JP" sz="2800" dirty="0" smtClean="0"/>
              <a:t>推薦</a:t>
            </a:r>
            <a:r>
              <a:rPr lang="en-US" altLang="ja-JP" sz="2800" dirty="0" smtClean="0"/>
              <a:t>   $</a:t>
            </a:r>
            <a:r>
              <a:rPr lang="en-US" altLang="ja-JP" sz="2800" dirty="0"/>
              <a:t>26,0000,0000</a:t>
            </a:r>
            <a:r>
              <a:rPr lang="ja-JP" altLang="ja-JP" sz="2800" dirty="0"/>
              <a:t/>
            </a:r>
            <a:br>
              <a:rPr lang="ja-JP" altLang="ja-JP" sz="2800" dirty="0"/>
            </a:br>
            <a:endParaRPr kumimoji="1" lang="ja-JP" altLang="en-US" sz="2800" dirty="0"/>
          </a:p>
        </p:txBody>
      </p:sp>
    </p:spTree>
    <p:extLst>
      <p:ext uri="{BB962C8B-B14F-4D97-AF65-F5344CB8AC3E}">
        <p14:creationId xmlns:p14="http://schemas.microsoft.com/office/powerpoint/2010/main" val="903628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18426"/>
          </a:xfrm>
        </p:spPr>
        <p:txBody>
          <a:bodyPr>
            <a:normAutofit fontScale="90000"/>
          </a:bodyPr>
          <a:lstStyle/>
          <a:p>
            <a:pPr algn="l">
              <a:lnSpc>
                <a:spcPct val="130000"/>
              </a:lnSpc>
            </a:pPr>
            <a:r>
              <a:rPr lang="en-US" altLang="ja-JP" sz="4000" dirty="0"/>
              <a:t>$</a:t>
            </a:r>
            <a:r>
              <a:rPr lang="en-US" altLang="ja-JP" sz="4000" dirty="0" smtClean="0"/>
              <a:t>1920,0000,0000</a:t>
            </a:r>
            <a:r>
              <a:rPr lang="ja-JP" altLang="en-US" sz="4000" dirty="0" smtClean="0"/>
              <a:t>でできること：</a:t>
            </a:r>
            <a:r>
              <a:rPr lang="en-US" altLang="ja-JP" sz="4000" dirty="0" smtClean="0"/>
              <a:t> </a:t>
            </a:r>
            <a:r>
              <a:rPr lang="ja-JP" altLang="ja-JP" sz="4000" dirty="0"/>
              <a:t>　　</a:t>
            </a:r>
            <a:r>
              <a:rPr lang="en-US" altLang="ja-JP" sz="4000" dirty="0" smtClean="0"/>
              <a:t/>
            </a:r>
            <a:br>
              <a:rPr lang="en-US" altLang="ja-JP" sz="4000" dirty="0" smtClean="0"/>
            </a:br>
            <a:r>
              <a:rPr lang="en-US" altLang="ja-JP" sz="4000" dirty="0" smtClean="0"/>
              <a:t>	</a:t>
            </a:r>
            <a:r>
              <a:rPr lang="ja-JP" altLang="ja-JP" sz="4000" dirty="0" smtClean="0"/>
              <a:t>完全</a:t>
            </a:r>
            <a:r>
              <a:rPr lang="ja-JP" altLang="ja-JP" sz="4000" dirty="0"/>
              <a:t>貧困</a:t>
            </a:r>
            <a:r>
              <a:rPr lang="ja-JP" altLang="ja-JP" sz="4000" dirty="0" smtClean="0"/>
              <a:t>撲滅</a:t>
            </a:r>
            <a:r>
              <a:rPr lang="en-US" altLang="ja-JP" sz="4000" dirty="0" smtClean="0"/>
              <a:t/>
            </a:r>
            <a:br>
              <a:rPr lang="en-US" altLang="ja-JP" sz="4000" dirty="0" smtClean="0"/>
            </a:br>
            <a:r>
              <a:rPr lang="en-US" altLang="ja-JP" sz="4000" dirty="0" smtClean="0"/>
              <a:t>	</a:t>
            </a:r>
            <a:r>
              <a:rPr lang="ja-JP" altLang="ja-JP" sz="4000" dirty="0" smtClean="0"/>
              <a:t>全世界</a:t>
            </a:r>
            <a:r>
              <a:rPr lang="ja-JP" altLang="ja-JP" sz="4000" dirty="0"/>
              <a:t>で初等</a:t>
            </a:r>
            <a:r>
              <a:rPr lang="ja-JP" altLang="ja-JP" sz="4000" dirty="0" smtClean="0"/>
              <a:t>教育</a:t>
            </a:r>
            <a:r>
              <a:rPr lang="en-US" altLang="ja-JP" sz="4000" dirty="0" smtClean="0"/>
              <a:t/>
            </a:r>
            <a:br>
              <a:rPr lang="en-US" altLang="ja-JP" sz="4000" dirty="0" smtClean="0"/>
            </a:br>
            <a:r>
              <a:rPr lang="en-US" altLang="ja-JP" sz="4000" dirty="0" smtClean="0"/>
              <a:t>	</a:t>
            </a:r>
            <a:r>
              <a:rPr lang="ja-JP" altLang="ja-JP" sz="4000" dirty="0" smtClean="0"/>
              <a:t>色々</a:t>
            </a:r>
            <a:r>
              <a:rPr lang="ja-JP" altLang="ja-JP" sz="4000" dirty="0"/>
              <a:t>な病気</a:t>
            </a:r>
            <a:r>
              <a:rPr lang="ja-JP" altLang="ja-JP" sz="4000" dirty="0" smtClean="0"/>
              <a:t>対策</a:t>
            </a:r>
            <a:r>
              <a:rPr lang="en-US" altLang="ja-JP" sz="4000" dirty="0" smtClean="0"/>
              <a:t/>
            </a:r>
            <a:br>
              <a:rPr lang="en-US" altLang="ja-JP" sz="4000" dirty="0" smtClean="0"/>
            </a:br>
            <a:r>
              <a:rPr lang="en-US" altLang="ja-JP" sz="4000" dirty="0" smtClean="0"/>
              <a:t>	</a:t>
            </a:r>
            <a:r>
              <a:rPr lang="ja-JP" altLang="ja-JP" sz="4000" dirty="0" smtClean="0"/>
              <a:t>安全</a:t>
            </a:r>
            <a:r>
              <a:rPr lang="ja-JP" altLang="ja-JP" sz="4000" dirty="0"/>
              <a:t>な水道や公衆</a:t>
            </a:r>
            <a:r>
              <a:rPr lang="ja-JP" altLang="ja-JP" sz="4000" dirty="0" smtClean="0"/>
              <a:t>衛生</a:t>
            </a:r>
            <a:r>
              <a:rPr lang="en-US" altLang="ja-JP" sz="4000" dirty="0" smtClean="0"/>
              <a:t/>
            </a:r>
            <a:br>
              <a:rPr lang="en-US" altLang="ja-JP" sz="4000" dirty="0" smtClean="0"/>
            </a:br>
            <a:r>
              <a:rPr lang="en-US" altLang="ja-JP" sz="4000" dirty="0" smtClean="0"/>
              <a:t>	</a:t>
            </a:r>
            <a:r>
              <a:rPr lang="ja-JP" altLang="ja-JP" sz="4000" dirty="0" smtClean="0"/>
              <a:t>持続</a:t>
            </a:r>
            <a:r>
              <a:rPr lang="ja-JP" altLang="ja-JP" sz="4000" dirty="0"/>
              <a:t>可能なエネルギー</a:t>
            </a:r>
            <a:br>
              <a:rPr lang="ja-JP" altLang="ja-JP" sz="4000" dirty="0"/>
            </a:br>
            <a:r>
              <a:rPr lang="en-US" altLang="ja-JP" sz="4000" dirty="0" smtClean="0"/>
              <a:t/>
            </a:r>
            <a:br>
              <a:rPr lang="en-US" altLang="ja-JP" sz="4000" dirty="0" smtClean="0"/>
            </a:br>
            <a:r>
              <a:rPr lang="en-US" altLang="ja-JP" sz="4000" dirty="0" smtClean="0"/>
              <a:t>  </a:t>
            </a:r>
            <a:r>
              <a:rPr lang="ja-JP" altLang="ja-JP" sz="3600" dirty="0" smtClean="0"/>
              <a:t>全世界</a:t>
            </a:r>
            <a:r>
              <a:rPr lang="ja-JP" altLang="ja-JP" sz="3600" dirty="0"/>
              <a:t>のため　＝　アフリカだけではなく</a:t>
            </a:r>
            <a:r>
              <a:rPr lang="ja-JP" altLang="ja-JP" sz="4000" dirty="0"/>
              <a:t/>
            </a:r>
            <a:br>
              <a:rPr lang="ja-JP" altLang="ja-JP" sz="4000" dirty="0"/>
            </a:br>
            <a:endParaRPr kumimoji="1" lang="ja-JP" altLang="en-US" sz="4000" dirty="0"/>
          </a:p>
        </p:txBody>
      </p:sp>
    </p:spTree>
    <p:extLst>
      <p:ext uri="{BB962C8B-B14F-4D97-AF65-F5344CB8AC3E}">
        <p14:creationId xmlns:p14="http://schemas.microsoft.com/office/powerpoint/2010/main" val="374026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277978"/>
          </a:xfrm>
        </p:spPr>
        <p:txBody>
          <a:bodyPr>
            <a:normAutofit/>
          </a:bodyPr>
          <a:lstStyle/>
          <a:p>
            <a:pPr algn="l">
              <a:lnSpc>
                <a:spcPct val="150000"/>
              </a:lnSpc>
            </a:pPr>
            <a:r>
              <a:rPr lang="ja-JP" altLang="ja-JP" dirty="0"/>
              <a:t>それで</a:t>
            </a:r>
            <a:r>
              <a:rPr lang="ja-JP" altLang="ja-JP" dirty="0" smtClean="0"/>
              <a:t>、</a:t>
            </a:r>
            <a:r>
              <a:rPr lang="en-US" altLang="ja-JP" dirty="0" smtClean="0"/>
              <a:t/>
            </a:r>
            <a:br>
              <a:rPr lang="en-US" altLang="ja-JP" dirty="0" smtClean="0"/>
            </a:br>
            <a:r>
              <a:rPr lang="ja-JP" altLang="ja-JP" dirty="0" smtClean="0"/>
              <a:t>今</a:t>
            </a:r>
            <a:r>
              <a:rPr lang="en-US" altLang="ja-JP" dirty="0" smtClean="0"/>
              <a:t> </a:t>
            </a:r>
            <a:r>
              <a:rPr lang="ja-JP" altLang="ja-JP" dirty="0" smtClean="0"/>
              <a:t>債務</a:t>
            </a:r>
            <a:r>
              <a:rPr lang="ja-JP" altLang="ja-JP" dirty="0"/>
              <a:t>帳消しだけではなく</a:t>
            </a:r>
            <a:r>
              <a:rPr lang="ja-JP" altLang="ja-JP" dirty="0" smtClean="0"/>
              <a:t>、</a:t>
            </a:r>
            <a:r>
              <a:rPr lang="en-US" altLang="ja-JP" dirty="0" smtClean="0"/>
              <a:t/>
            </a:r>
            <a:br>
              <a:rPr lang="en-US" altLang="ja-JP" dirty="0" smtClean="0"/>
            </a:br>
            <a:r>
              <a:rPr lang="ja-JP" altLang="ja-JP" dirty="0" smtClean="0"/>
              <a:t>国際的</a:t>
            </a:r>
            <a:r>
              <a:rPr lang="ja-JP" altLang="ja-JP" dirty="0"/>
              <a:t>に</a:t>
            </a:r>
            <a:r>
              <a:rPr lang="ja-JP" altLang="ja-JP" dirty="0">
                <a:solidFill>
                  <a:srgbClr val="0000FF"/>
                </a:solidFill>
              </a:rPr>
              <a:t>資金の不正な動き</a:t>
            </a:r>
            <a:r>
              <a:rPr lang="ja-JP" altLang="ja-JP" dirty="0"/>
              <a:t>を止めるように</a:t>
            </a:r>
            <a:br>
              <a:rPr lang="ja-JP" altLang="ja-JP" dirty="0"/>
            </a:br>
            <a:endParaRPr kumimoji="1" lang="ja-JP" altLang="en-US" dirty="0"/>
          </a:p>
        </p:txBody>
      </p:sp>
    </p:spTree>
    <p:extLst>
      <p:ext uri="{BB962C8B-B14F-4D97-AF65-F5344CB8AC3E}">
        <p14:creationId xmlns:p14="http://schemas.microsoft.com/office/powerpoint/2010/main" val="4089027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18426"/>
          </a:xfrm>
        </p:spPr>
        <p:txBody>
          <a:bodyPr>
            <a:normAutofit/>
          </a:bodyPr>
          <a:lstStyle/>
          <a:p>
            <a:pPr algn="l"/>
            <a:r>
              <a:rPr lang="en-US" altLang="ja-JP" sz="2800" dirty="0">
                <a:latin typeface="ヒラギノ明朝 ProN W3"/>
                <a:ea typeface="ヒラギノ明朝 ProN W3"/>
                <a:cs typeface="ヒラギノ明朝 ProN W3"/>
              </a:rPr>
              <a:t>NGO</a:t>
            </a:r>
            <a:r>
              <a:rPr lang="ja-JP" altLang="ja-JP" sz="2800" dirty="0">
                <a:latin typeface="ヒラギノ明朝 ProN W3"/>
                <a:ea typeface="ヒラギノ明朝 ProN W3"/>
                <a:cs typeface="ヒラギノ明朝 ProN W3"/>
              </a:rPr>
              <a:t>グローバル・ファイナンシャル・インテグリティによると</a:t>
            </a:r>
            <a:br>
              <a:rPr lang="ja-JP" altLang="ja-JP" sz="2800" dirty="0">
                <a:latin typeface="ヒラギノ明朝 ProN W3"/>
                <a:ea typeface="ヒラギノ明朝 ProN W3"/>
                <a:cs typeface="ヒラギノ明朝 ProN W3"/>
              </a:rPr>
            </a:br>
            <a:r>
              <a:rPr lang="en-US" altLang="ja-JP" sz="2800" dirty="0" smtClean="0">
                <a:latin typeface="ヒラギノ明朝 ProN W3"/>
                <a:ea typeface="ヒラギノ明朝 ProN W3"/>
                <a:cs typeface="ヒラギノ明朝 ProN W3"/>
              </a:rPr>
              <a:t/>
            </a:r>
            <a:br>
              <a:rPr lang="en-US" altLang="ja-JP" sz="2800" dirty="0" smtClean="0">
                <a:latin typeface="ヒラギノ明朝 ProN W3"/>
                <a:ea typeface="ヒラギノ明朝 ProN W3"/>
                <a:cs typeface="ヒラギノ明朝 ProN W3"/>
              </a:rPr>
            </a:br>
            <a:r>
              <a:rPr lang="ja-JP" altLang="ja-JP" sz="2800" dirty="0" smtClean="0">
                <a:latin typeface="ヒラギノ明朝 ProN W3"/>
                <a:ea typeface="ヒラギノ明朝 ProN W3"/>
                <a:cs typeface="ヒラギノ明朝 ProN W3"/>
              </a:rPr>
              <a:t>世界</a:t>
            </a:r>
            <a:r>
              <a:rPr lang="ja-JP" altLang="ja-JP" sz="2800" dirty="0">
                <a:latin typeface="ヒラギノ明朝 ProN W3"/>
                <a:ea typeface="ヒラギノ明朝 ProN W3"/>
                <a:cs typeface="ヒラギノ明朝 ProN W3"/>
              </a:rPr>
              <a:t>では違法な資金の流れは</a:t>
            </a:r>
            <a:br>
              <a:rPr lang="ja-JP" altLang="ja-JP" sz="2800" dirty="0">
                <a:latin typeface="ヒラギノ明朝 ProN W3"/>
                <a:ea typeface="ヒラギノ明朝 ProN W3"/>
                <a:cs typeface="ヒラギノ明朝 ProN W3"/>
              </a:rPr>
            </a:br>
            <a:r>
              <a:rPr lang="en-US" altLang="ja-JP" sz="2800" dirty="0" smtClean="0">
                <a:latin typeface="ヒラギノ明朝 ProN W3"/>
                <a:ea typeface="ヒラギノ明朝 ProN W3"/>
                <a:cs typeface="ヒラギノ明朝 ProN W3"/>
              </a:rPr>
              <a:t>	</a:t>
            </a:r>
            <a:r>
              <a:rPr lang="en-US" altLang="ja-JP" sz="2800" dirty="0">
                <a:latin typeface="ヒラギノ明朝 ProN W3"/>
                <a:ea typeface="ヒラギノ明朝 ProN W3"/>
                <a:cs typeface="ヒラギノ明朝 ProN W3"/>
              </a:rPr>
              <a:t>★</a:t>
            </a:r>
            <a:r>
              <a:rPr lang="ja-JP" altLang="ja-JP" sz="2800" dirty="0" smtClean="0">
                <a:latin typeface="ヒラギノ明朝 ProN W3"/>
                <a:ea typeface="ヒラギノ明朝 ProN W3"/>
                <a:cs typeface="ヒラギノ明朝 ProN W3"/>
              </a:rPr>
              <a:t>腐敗</a:t>
            </a:r>
            <a:r>
              <a:rPr lang="ja-JP" altLang="ja-JP" sz="2800" dirty="0">
                <a:latin typeface="ヒラギノ明朝 ProN W3"/>
                <a:ea typeface="ヒラギノ明朝 ProN W3"/>
                <a:cs typeface="ヒラギノ明朝 ProN W3"/>
              </a:rPr>
              <a:t>（公務員による贈収賄と窃盗）</a:t>
            </a:r>
            <a:r>
              <a:rPr lang="en-US" altLang="ja-JP" sz="2800" dirty="0">
                <a:latin typeface="ヒラギノ明朝 ProN W3"/>
                <a:ea typeface="ヒラギノ明朝 ProN W3"/>
                <a:cs typeface="ヒラギノ明朝 ProN W3"/>
              </a:rPr>
              <a:t>	</a:t>
            </a:r>
            <a:r>
              <a:rPr lang="en-US" altLang="ja-JP" sz="2800" dirty="0" smtClean="0">
                <a:latin typeface="ヒラギノ明朝 ProN W3"/>
                <a:ea typeface="ヒラギノ明朝 ProN W3"/>
                <a:cs typeface="ヒラギノ明朝 ProN W3"/>
              </a:rPr>
              <a:t>   </a:t>
            </a:r>
            <a:r>
              <a:rPr lang="ja-JP" altLang="ja-JP" sz="2800" dirty="0" smtClean="0">
                <a:latin typeface="ヒラギノ明朝 ProN W3"/>
                <a:ea typeface="ヒラギノ明朝 ProN W3"/>
                <a:cs typeface="ヒラギノ明朝 ProN W3"/>
              </a:rPr>
              <a:t>３</a:t>
            </a:r>
            <a:r>
              <a:rPr lang="en-US" altLang="ja-JP" sz="2800" dirty="0" smtClean="0">
                <a:latin typeface="ヒラギノ明朝 ProN W3"/>
                <a:ea typeface="ヒラギノ明朝 ProN W3"/>
                <a:cs typeface="ヒラギノ明朝 ProN W3"/>
              </a:rPr>
              <a:t>%</a:t>
            </a:r>
            <a:r>
              <a:rPr lang="en-US" altLang="ja-JP" sz="2800" dirty="0">
                <a:latin typeface="ヒラギノ明朝 ProN W3"/>
                <a:ea typeface="ヒラギノ明朝 ProN W3"/>
                <a:cs typeface="ヒラギノ明朝 ProN W3"/>
              </a:rPr>
              <a:t>	</a:t>
            </a:r>
            <a:r>
              <a:rPr lang="en-US" altLang="ja-JP" sz="2800" dirty="0" smtClean="0">
                <a:latin typeface="ヒラギノ明朝 ProN W3"/>
                <a:ea typeface="ヒラギノ明朝 ProN W3"/>
                <a:cs typeface="ヒラギノ明朝 ProN W3"/>
              </a:rPr>
              <a:t>	</a:t>
            </a:r>
            <a:r>
              <a:rPr lang="en-US" altLang="ja-JP" sz="2800" dirty="0">
                <a:latin typeface="ヒラギノ明朝 ProN W3"/>
                <a:ea typeface="ヒラギノ明朝 ProN W3"/>
                <a:cs typeface="ヒラギノ明朝 ProN W3"/>
              </a:rPr>
              <a:t>★</a:t>
            </a:r>
            <a:r>
              <a:rPr lang="ja-JP" altLang="ja-JP" sz="2800" dirty="0" smtClean="0">
                <a:latin typeface="ヒラギノ明朝 ProN W3"/>
                <a:ea typeface="ヒラギノ明朝 ProN W3"/>
                <a:cs typeface="ヒラギノ明朝 ProN W3"/>
              </a:rPr>
              <a:t>犯罪</a:t>
            </a:r>
            <a:r>
              <a:rPr lang="ja-JP" altLang="ja-JP" sz="2800" dirty="0">
                <a:latin typeface="ヒラギノ明朝 ProN W3"/>
                <a:ea typeface="ヒラギノ明朝 ProN W3"/>
                <a:cs typeface="ヒラギノ明朝 ProN W3"/>
              </a:rPr>
              <a:t>組織による違法な資金の流れは</a:t>
            </a:r>
            <a:r>
              <a:rPr lang="en-US" altLang="ja-JP" sz="2800" dirty="0">
                <a:latin typeface="ヒラギノ明朝 ProN W3"/>
                <a:ea typeface="ヒラギノ明朝 ProN W3"/>
                <a:cs typeface="ヒラギノ明朝 ProN W3"/>
              </a:rPr>
              <a:t>	</a:t>
            </a:r>
            <a:r>
              <a:rPr lang="ja-JP" altLang="ja-JP" sz="2800" dirty="0">
                <a:latin typeface="ヒラギノ明朝 ProN W3"/>
                <a:ea typeface="ヒラギノ明朝 ProN W3"/>
                <a:cs typeface="ヒラギノ明朝 ProN W3"/>
              </a:rPr>
              <a:t/>
            </a:r>
            <a:br>
              <a:rPr lang="ja-JP" altLang="ja-JP" sz="2800" dirty="0">
                <a:latin typeface="ヒラギノ明朝 ProN W3"/>
                <a:ea typeface="ヒラギノ明朝 ProN W3"/>
                <a:cs typeface="ヒラギノ明朝 ProN W3"/>
              </a:rPr>
            </a:br>
            <a:r>
              <a:rPr lang="en-US" altLang="ja-JP" sz="2800" dirty="0">
                <a:latin typeface="ヒラギノ明朝 ProN W3"/>
                <a:ea typeface="ヒラギノ明朝 ProN W3"/>
                <a:cs typeface="ヒラギノ明朝 ProN W3"/>
              </a:rPr>
              <a:t>	</a:t>
            </a:r>
            <a:r>
              <a:rPr lang="ja-JP" altLang="en-US" sz="2800" dirty="0" smtClean="0">
                <a:latin typeface="ヒラギノ明朝 ProN W3"/>
                <a:ea typeface="ヒラギノ明朝 ProN W3"/>
                <a:cs typeface="ヒラギノ明朝 ProN W3"/>
              </a:rPr>
              <a:t>　（</a:t>
            </a:r>
            <a:r>
              <a:rPr lang="ja-JP" altLang="ja-JP" sz="2800" dirty="0" smtClean="0">
                <a:latin typeface="ヒラギノ明朝 ProN W3"/>
                <a:ea typeface="ヒラギノ明朝 ProN W3"/>
                <a:cs typeface="ヒラギノ明朝 ProN W3"/>
              </a:rPr>
              <a:t>麻薬</a:t>
            </a:r>
            <a:r>
              <a:rPr lang="ja-JP" altLang="ja-JP" sz="2800" dirty="0">
                <a:latin typeface="ヒラギノ明朝 ProN W3"/>
                <a:ea typeface="ヒラギノ明朝 ProN W3"/>
                <a:cs typeface="ヒラギノ明朝 ProN W3"/>
              </a:rPr>
              <a:t>、人身売買、違法武器貿易、</a:t>
            </a:r>
            <a:br>
              <a:rPr lang="ja-JP" altLang="ja-JP" sz="2800" dirty="0">
                <a:latin typeface="ヒラギノ明朝 ProN W3"/>
                <a:ea typeface="ヒラギノ明朝 ProN W3"/>
                <a:cs typeface="ヒラギノ明朝 ProN W3"/>
              </a:rPr>
            </a:br>
            <a:r>
              <a:rPr lang="en-US" altLang="ja-JP" sz="2800" dirty="0">
                <a:latin typeface="ヒラギノ明朝 ProN W3"/>
                <a:ea typeface="ヒラギノ明朝 ProN W3"/>
                <a:cs typeface="ヒラギノ明朝 ProN W3"/>
              </a:rPr>
              <a:t>	</a:t>
            </a:r>
            <a:r>
              <a:rPr lang="ja-JP" altLang="en-US" sz="2800" dirty="0" smtClean="0">
                <a:latin typeface="ヒラギノ明朝 ProN W3"/>
                <a:ea typeface="ヒラギノ明朝 ProN W3"/>
                <a:cs typeface="ヒラギノ明朝 ProN W3"/>
              </a:rPr>
              <a:t>　　</a:t>
            </a:r>
            <a:r>
              <a:rPr lang="ja-JP" altLang="ja-JP" sz="2800" dirty="0" smtClean="0">
                <a:latin typeface="ヒラギノ明朝 ProN W3"/>
                <a:ea typeface="ヒラギノ明朝 ProN W3"/>
                <a:cs typeface="ヒラギノ明朝 ProN W3"/>
              </a:rPr>
              <a:t>偽造</a:t>
            </a:r>
            <a:r>
              <a:rPr lang="ja-JP" altLang="en-US" sz="2800" dirty="0" smtClean="0">
                <a:latin typeface="ヒラギノ明朝 ProN W3"/>
                <a:ea typeface="ヒラギノ明朝 ProN W3"/>
                <a:cs typeface="ヒラギノ明朝 ProN W3"/>
              </a:rPr>
              <a:t>）</a:t>
            </a:r>
            <a:r>
              <a:rPr lang="en-US" altLang="ja-JP" sz="2800" dirty="0">
                <a:latin typeface="ヒラギノ明朝 ProN W3"/>
                <a:ea typeface="ヒラギノ明朝 ProN W3"/>
                <a:cs typeface="ヒラギノ明朝 ProN W3"/>
              </a:rPr>
              <a:t>					</a:t>
            </a:r>
            <a:r>
              <a:rPr lang="ja-JP" altLang="ja-JP" sz="2800" dirty="0">
                <a:latin typeface="ヒラギノ明朝 ProN W3"/>
                <a:ea typeface="ヒラギノ明朝 ProN W3"/>
                <a:cs typeface="ヒラギノ明朝 ProN W3"/>
              </a:rPr>
              <a:t>　</a:t>
            </a:r>
            <a:r>
              <a:rPr lang="ja-JP" altLang="en-US" sz="2800" dirty="0" smtClean="0">
                <a:latin typeface="ヒラギノ明朝 ProN W3"/>
                <a:ea typeface="ヒラギノ明朝 ProN W3"/>
                <a:cs typeface="ヒラギノ明朝 ProN W3"/>
              </a:rPr>
              <a:t>　　　　　　　</a:t>
            </a:r>
            <a:r>
              <a:rPr lang="en-US" altLang="ja-JP" sz="2800" dirty="0" smtClean="0">
                <a:latin typeface="ヒラギノ明朝 ProN W3"/>
                <a:ea typeface="ヒラギノ明朝 ProN W3"/>
                <a:cs typeface="ヒラギノ明朝 ProN W3"/>
              </a:rPr>
              <a:t>   30</a:t>
            </a:r>
            <a:r>
              <a:rPr lang="ja-JP" altLang="ja-JP" sz="2800" dirty="0">
                <a:latin typeface="ヒラギノ明朝 ProN W3"/>
                <a:ea typeface="ヒラギノ明朝 ProN W3"/>
                <a:cs typeface="ヒラギノ明朝 ProN W3"/>
              </a:rPr>
              <a:t>〜</a:t>
            </a:r>
            <a:r>
              <a:rPr lang="en-US" altLang="ja-JP" sz="2800" dirty="0" smtClean="0">
                <a:latin typeface="ヒラギノ明朝 ProN W3"/>
                <a:ea typeface="ヒラギノ明朝 ProN W3"/>
                <a:cs typeface="ヒラギノ明朝 ProN W3"/>
              </a:rPr>
              <a:t>35</a:t>
            </a:r>
            <a:r>
              <a:rPr lang="ja-JP" altLang="en-US" sz="2800" dirty="0" smtClean="0">
                <a:latin typeface="ヒラギノ明朝 ProN W3"/>
                <a:ea typeface="ヒラギノ明朝 ProN W3"/>
                <a:cs typeface="ヒラギノ明朝 ProN W3"/>
              </a:rPr>
              <a:t>％</a:t>
            </a:r>
            <a:r>
              <a:rPr lang="ja-JP" altLang="ja-JP" sz="2800" dirty="0">
                <a:latin typeface="ヒラギノ明朝 ProN W3"/>
                <a:ea typeface="ヒラギノ明朝 ProN W3"/>
                <a:cs typeface="ヒラギノ明朝 ProN W3"/>
              </a:rPr>
              <a:t/>
            </a:r>
            <a:br>
              <a:rPr lang="ja-JP" altLang="ja-JP" sz="2800" dirty="0">
                <a:latin typeface="ヒラギノ明朝 ProN W3"/>
                <a:ea typeface="ヒラギノ明朝 ProN W3"/>
                <a:cs typeface="ヒラギノ明朝 ProN W3"/>
              </a:rPr>
            </a:br>
            <a:r>
              <a:rPr lang="en-US" altLang="ja-JP" sz="2800" dirty="0" smtClean="0">
                <a:latin typeface="ヒラギノ明朝 ProN W3"/>
                <a:ea typeface="ヒラギノ明朝 ProN W3"/>
                <a:cs typeface="ヒラギノ明朝 ProN W3"/>
              </a:rPr>
              <a:t>	</a:t>
            </a:r>
            <a:r>
              <a:rPr lang="en-US" altLang="ja-JP" sz="2800" dirty="0">
                <a:latin typeface="ヒラギノ明朝 ProN W3"/>
                <a:ea typeface="ヒラギノ明朝 ProN W3"/>
                <a:cs typeface="ヒラギノ明朝 ProN W3"/>
              </a:rPr>
              <a:t>★</a:t>
            </a:r>
            <a:r>
              <a:rPr lang="ja-JP" altLang="ja-JP" sz="2800" dirty="0" smtClean="0">
                <a:latin typeface="ヒラギノ明朝 ProN W3"/>
                <a:ea typeface="ヒラギノ明朝 ProN W3"/>
                <a:cs typeface="ヒラギノ明朝 ProN W3"/>
              </a:rPr>
              <a:t>貿易ミスプライシング</a:t>
            </a:r>
            <a:r>
              <a:rPr lang="en-US" altLang="ja-JP" sz="2800" dirty="0" smtClean="0">
                <a:latin typeface="ヒラギノ明朝 ProN W3"/>
                <a:ea typeface="ヒラギノ明朝 ProN W3"/>
                <a:cs typeface="ヒラギノ明朝 ProN W3"/>
              </a:rPr>
              <a:t/>
            </a:r>
            <a:br>
              <a:rPr lang="en-US" altLang="ja-JP" sz="2800" dirty="0" smtClean="0">
                <a:latin typeface="ヒラギノ明朝 ProN W3"/>
                <a:ea typeface="ヒラギノ明朝 ProN W3"/>
                <a:cs typeface="ヒラギノ明朝 ProN W3"/>
              </a:rPr>
            </a:br>
            <a:r>
              <a:rPr lang="en-US" altLang="ja-JP" sz="2800" dirty="0" smtClean="0">
                <a:latin typeface="ヒラギノ明朝 ProN W3"/>
                <a:ea typeface="ヒラギノ明朝 ProN W3"/>
                <a:cs typeface="ヒラギノ明朝 ProN W3"/>
              </a:rPr>
              <a:t>	</a:t>
            </a:r>
            <a:r>
              <a:rPr lang="ja-JP" altLang="en-US" sz="2800" dirty="0" smtClean="0">
                <a:latin typeface="ヒラギノ明朝 ProN W3"/>
                <a:ea typeface="ヒラギノ明朝 ProN W3"/>
                <a:cs typeface="ヒラギノ明朝 ProN W3"/>
              </a:rPr>
              <a:t>　</a:t>
            </a:r>
            <a:r>
              <a:rPr lang="ja-JP" altLang="ja-JP" sz="2800" dirty="0" smtClean="0">
                <a:latin typeface="ヒラギノ明朝 ProN W3"/>
                <a:ea typeface="ヒラギノ明朝 ProN W3"/>
                <a:cs typeface="ヒラギノ明朝 ProN W3"/>
              </a:rPr>
              <a:t>（</a:t>
            </a:r>
            <a:r>
              <a:rPr lang="ja-JP" altLang="ja-JP" sz="2800" dirty="0">
                <a:latin typeface="ヒラギノ明朝 ProN W3"/>
                <a:ea typeface="ヒラギノ明朝 ProN W3"/>
                <a:cs typeface="ヒラギノ明朝 ProN W3"/>
              </a:rPr>
              <a:t>不正な価格設定</a:t>
            </a:r>
            <a:r>
              <a:rPr lang="ja-JP" altLang="ja-JP" sz="2800" dirty="0" smtClean="0">
                <a:latin typeface="ヒラギノ明朝 ProN W3"/>
                <a:ea typeface="ヒラギノ明朝 ProN W3"/>
                <a:cs typeface="ヒラギノ明朝 ProN W3"/>
              </a:rPr>
              <a:t>）</a:t>
            </a:r>
            <a:r>
              <a:rPr lang="ja-JP" altLang="en-US" sz="2800" dirty="0" smtClean="0">
                <a:latin typeface="ヒラギノ明朝 ProN W3"/>
                <a:ea typeface="ヒラギノ明朝 ProN W3"/>
                <a:cs typeface="ヒラギノ明朝 ProN W3"/>
              </a:rPr>
              <a:t>　　　　　　</a:t>
            </a:r>
            <a:r>
              <a:rPr lang="en-US" altLang="ja-JP" sz="2800" dirty="0" smtClean="0">
                <a:latin typeface="ヒラギノ明朝 ProN W3"/>
                <a:ea typeface="ヒラギノ明朝 ProN W3"/>
                <a:cs typeface="ヒラギノ明朝 ProN W3"/>
              </a:rPr>
              <a:t>  60</a:t>
            </a:r>
            <a:r>
              <a:rPr lang="ja-JP" altLang="ja-JP" sz="2800" dirty="0">
                <a:latin typeface="ヒラギノ明朝 ProN W3"/>
                <a:ea typeface="ヒラギノ明朝 ProN W3"/>
                <a:cs typeface="ヒラギノ明朝 ProN W3"/>
              </a:rPr>
              <a:t>〜</a:t>
            </a:r>
            <a:r>
              <a:rPr lang="en-US" altLang="ja-JP" sz="2800" dirty="0" smtClean="0">
                <a:latin typeface="ヒラギノ明朝 ProN W3"/>
                <a:ea typeface="ヒラギノ明朝 ProN W3"/>
                <a:cs typeface="ヒラギノ明朝 ProN W3"/>
              </a:rPr>
              <a:t>65</a:t>
            </a:r>
            <a:r>
              <a:rPr lang="ja-JP" altLang="en-US" sz="2800" dirty="0" smtClean="0">
                <a:latin typeface="ヒラギノ明朝 ProN W3"/>
                <a:ea typeface="ヒラギノ明朝 ProN W3"/>
                <a:cs typeface="ヒラギノ明朝 ProN W3"/>
              </a:rPr>
              <a:t>％</a:t>
            </a:r>
            <a:r>
              <a:rPr lang="ja-JP" altLang="ja-JP" sz="2800" dirty="0">
                <a:latin typeface="ヒラギノ明朝 ProN W3"/>
                <a:ea typeface="ヒラギノ明朝 ProN W3"/>
                <a:cs typeface="ヒラギノ明朝 ProN W3"/>
              </a:rPr>
              <a:t/>
            </a:r>
            <a:br>
              <a:rPr lang="ja-JP" altLang="ja-JP" sz="2800" dirty="0">
                <a:latin typeface="ヒラギノ明朝 ProN W3"/>
                <a:ea typeface="ヒラギノ明朝 ProN W3"/>
                <a:cs typeface="ヒラギノ明朝 ProN W3"/>
              </a:rPr>
            </a:br>
            <a:r>
              <a:rPr lang="en-US" altLang="ja-JP" sz="2800" dirty="0">
                <a:latin typeface="ヒラギノ明朝 ProN W3"/>
                <a:ea typeface="ヒラギノ明朝 ProN W3"/>
                <a:cs typeface="ヒラギノ明朝 ProN W3"/>
              </a:rPr>
              <a:t> </a:t>
            </a:r>
            <a:r>
              <a:rPr lang="ja-JP" altLang="ja-JP" sz="2800" dirty="0">
                <a:latin typeface="ヒラギノ明朝 ProN W3"/>
                <a:ea typeface="ヒラギノ明朝 ProN W3"/>
                <a:cs typeface="ヒラギノ明朝 ProN W3"/>
              </a:rPr>
              <a:t/>
            </a:r>
            <a:br>
              <a:rPr lang="ja-JP" altLang="ja-JP" sz="2800" dirty="0">
                <a:latin typeface="ヒラギノ明朝 ProN W3"/>
                <a:ea typeface="ヒラギノ明朝 ProN W3"/>
                <a:cs typeface="ヒラギノ明朝 ProN W3"/>
              </a:rPr>
            </a:br>
            <a:r>
              <a:rPr lang="ja-JP" altLang="ja-JP" sz="2800" dirty="0">
                <a:latin typeface="ヒラギノ明朝 ProN W3"/>
                <a:ea typeface="ヒラギノ明朝 ProN W3"/>
                <a:cs typeface="ヒラギノ明朝 ProN W3"/>
              </a:rPr>
              <a:t>アフリカでも同じような割合だろうと</a:t>
            </a:r>
            <a:br>
              <a:rPr lang="ja-JP" altLang="ja-JP" sz="2800" dirty="0">
                <a:latin typeface="ヒラギノ明朝 ProN W3"/>
                <a:ea typeface="ヒラギノ明朝 ProN W3"/>
                <a:cs typeface="ヒラギノ明朝 ProN W3"/>
              </a:rPr>
            </a:br>
            <a:endParaRPr kumimoji="1" lang="ja-JP" altLang="en-US" sz="2800" dirty="0">
              <a:latin typeface="ヒラギノ明朝 ProN W3"/>
              <a:ea typeface="ヒラギノ明朝 ProN W3"/>
              <a:cs typeface="ヒラギノ明朝 ProN W3"/>
            </a:endParaRPr>
          </a:p>
        </p:txBody>
      </p:sp>
    </p:spTree>
    <p:extLst>
      <p:ext uri="{BB962C8B-B14F-4D97-AF65-F5344CB8AC3E}">
        <p14:creationId xmlns:p14="http://schemas.microsoft.com/office/powerpoint/2010/main" val="2282626513"/>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TotalTime>
  <Words>135</Words>
  <Application>Microsoft Macintosh PowerPoint</Application>
  <PresentationFormat>画面に合わせる (4:3)</PresentationFormat>
  <Paragraphs>19</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ホワイト</vt:lpstr>
      <vt:lpstr>Raymond Baker （レイモンド・ベーカ？）  ハーバード大卒  1961年にナイジェリアへ  会社のCEO  別の会社のイギリス人CEOに聞いた  「価格はどういう風に設定するか」  「価格？価格は問題ない。利益を上げようと思っていない。」  ベーカさんは驚いた。  移転価格（企業グループ内の取引価格）のこと。  今、NGOグローバル・ファイナンシャル・インテグリティ（国際的に資金の不正な動きを調査し透明性を高めるために活動している）で働く。 </vt:lpstr>
      <vt:lpstr>資金の不正な動きは  大きな問題 </vt:lpstr>
      <vt:lpstr>アフリカに入る資金 　（毎年）  $1340,0000,0000    借り入れ   海外投資（外国投資）  援助 </vt:lpstr>
      <vt:lpstr>アフリカから出る資金（毎年） 　 $1920,0000,0000    外国企業の利益  脱税  気候変動対応 </vt:lpstr>
      <vt:lpstr>入る資金 　　$1340,0000,0000  出る資金 　　$1920,0000,0000  赤字　   　　 　$580,0000,0000</vt:lpstr>
      <vt:lpstr>アフリカから出る資金　内訳   外国企業の利益  　 $460,0000,0000 違法な資金の流れ  $350,0000,0000　                                        （タックスヘイブンへ）   外貨準備                    $230,0000,0000 債務返済                    $210,0000,0000 違法伐採・漁獲        $180,0000,0000    頭脳流出                       $60,0000,0000     他の支出         温暖化対応           $10,0000,0000      低炭素成長推薦   $26,0000,0000 </vt:lpstr>
      <vt:lpstr>$1920,0000,0000でできること： 　　  完全貧困撲滅  全世界で初等教育  色々な病気対策  安全な水道や公衆衛生  持続可能なエネルギー    全世界のため　＝　アフリカだけではなく </vt:lpstr>
      <vt:lpstr>それで、 今 債務帳消しだけではなく、 国際的に資金の不正な動きを止めるように </vt:lpstr>
      <vt:lpstr>NGOグローバル・ファイナンシャル・インテグリティによると  世界では違法な資金の流れは  ★腐敗（公務員による贈収賄と窃盗）    ３%  ★犯罪組織による違法な資金の流れは   　（麻薬、人身売買、違法武器貿易、  　　偽造）     　　　　　　　　   30〜35％  ★貿易ミスプライシング  　（不正な価格設定）　　　　　　  60〜65％   アフリカでも同じような割合だろうと </vt:lpstr>
      <vt:lpstr>2010年： 発展途上国（アフリカだけでなく） 違法な資金の流れによって $8590,0000,0000をなくした。 </vt:lpstr>
      <vt:lpstr>この30年間アフリカは 〜＄１兆をなくしただろう。 </vt:lpstr>
      <vt:lpstr>違法な資金の流れの一番利用されている方法は misinvoicing  ＝送り状の数字を間違う、（意図的に間違う場合は）不正請求、不正計上、（場合によって、利益を少なく見せたい時は過少請求、費用を多く見せたい時は過剰請求など、両方がある） </vt:lpstr>
      <vt:lpstr>その大部分は 普通の会社による （ヨーロッパ、米国などの） </vt:lpstr>
      <vt:lpstr>金持ち国はタックスヘイブンの問題を解決しようとしない。 米国の中にもある。 米国の州の法律はタックスヘイブンを守る。</vt:lpstr>
      <vt:lpstr>世界の億万長者は　 タックスヘイブンに 少なくて＄21兆を （2100兆円 ＝米国と日本の経済）。 </vt:lpstr>
      <vt:lpstr>何十年も前から税政策は世界銀行と国際塚基金のアドバイスの中心だ。 構造調整プログラム（SAPs）など </vt:lpstr>
      <vt:lpstr>世界銀行の国際金融公社は タックスヘイブンを利用して 投資をすることがある！ </vt:lpstr>
      <vt:lpstr>国連（麻薬と犯罪の事務所 UNODC）と世界銀行は  国外に持ち出された腐敗収益の回復を支援するためのプロジェクトを設立した。（しかし、）</vt:lpstr>
      <vt:lpstr>国別の報告を呼びかけている。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37</cp:revision>
  <dcterms:created xsi:type="dcterms:W3CDTF">2014-08-25T01:21:19Z</dcterms:created>
  <dcterms:modified xsi:type="dcterms:W3CDTF">2014-09-22T03:00:50Z</dcterms:modified>
</cp:coreProperties>
</file>